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6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61" r:id="rId2"/>
    <p:sldMasterId id="2147483672" r:id="rId3"/>
    <p:sldMasterId id="2147483677" r:id="rId4"/>
    <p:sldMasterId id="2147483680" r:id="rId5"/>
    <p:sldMasterId id="2147483695" r:id="rId6"/>
    <p:sldMasterId id="2147483709" r:id="rId7"/>
  </p:sldMasterIdLst>
  <p:notesMasterIdLst>
    <p:notesMasterId r:id="rId23"/>
  </p:notesMasterIdLst>
  <p:handoutMasterIdLst>
    <p:handoutMasterId r:id="rId24"/>
  </p:handoutMasterIdLst>
  <p:sldIdLst>
    <p:sldId id="4785" r:id="rId8"/>
    <p:sldId id="4769" r:id="rId9"/>
    <p:sldId id="4774" r:id="rId10"/>
    <p:sldId id="4775" r:id="rId11"/>
    <p:sldId id="4787" r:id="rId12"/>
    <p:sldId id="4768" r:id="rId13"/>
    <p:sldId id="4776" r:id="rId14"/>
    <p:sldId id="4777" r:id="rId15"/>
    <p:sldId id="4778" r:id="rId16"/>
    <p:sldId id="4782" r:id="rId17"/>
    <p:sldId id="4783" r:id="rId18"/>
    <p:sldId id="4789" r:id="rId19"/>
    <p:sldId id="4784" r:id="rId20"/>
    <p:sldId id="4772" r:id="rId21"/>
    <p:sldId id="4786" r:id="rId22"/>
  </p:sldIdLst>
  <p:sldSz cx="12192000" cy="6858000"/>
  <p:notesSz cx="6797675" cy="9928225"/>
  <p:embeddedFontLst>
    <p:embeddedFont>
      <p:font typeface="Algerian" panose="04020705040A02060702" pitchFamily="82" charset="0"/>
      <p:regular r:id="rId25"/>
    </p:embeddedFont>
    <p:embeddedFont>
      <p:font typeface="MS UI Gothic" panose="020B0600070205080204" pitchFamily="34" charset="-128"/>
      <p:regular r:id="rId26"/>
    </p:embeddedFont>
    <p:embeddedFont>
      <p:font typeface="Segoe UI" panose="020B0502040204020203" pitchFamily="34" charset="0"/>
      <p:regular r:id="rId27"/>
      <p:bold r:id="rId28"/>
      <p:italic r:id="rId29"/>
      <p:boldItalic r:id="rId30"/>
    </p:embeddedFont>
    <p:embeddedFont>
      <p:font typeface="等线" panose="02010600030101010101" pitchFamily="2" charset="-122"/>
      <p:regular r:id="rId31"/>
      <p:bold r:id="rId32"/>
    </p:embeddedFont>
    <p:embeddedFont>
      <p:font typeface="黑体" panose="02010609060101010101" pitchFamily="49" charset="-122"/>
      <p:regular r:id="rId33"/>
    </p:embeddedFont>
    <p:embeddedFont>
      <p:font typeface="华文中宋" panose="02010600040101010101" pitchFamily="2" charset="-122"/>
      <p:regular r:id="rId34"/>
    </p:embeddedFont>
    <p:embeddedFont>
      <p:font typeface="微软雅黑" panose="020B0503020204020204" pitchFamily="34" charset="-122"/>
      <p:regular r:id="rId35"/>
      <p:bold r:id="rId36"/>
    </p:embeddedFont>
    <p:embeddedFont>
      <p:font typeface="义启小楷书" panose="02010601030101010101" pitchFamily="2" charset="-128"/>
      <p:regular r:id="rId37"/>
    </p:embeddedFont>
  </p:embeddedFontLst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3" userDrawn="1">
          <p15:clr>
            <a:srgbClr val="A4A3A4"/>
          </p15:clr>
        </p15:guide>
        <p15:guide id="2" pos="3885" userDrawn="1">
          <p15:clr>
            <a:srgbClr val="A4A3A4"/>
          </p15:clr>
        </p15:guide>
        <p15:guide id="3" pos="2910" userDrawn="1">
          <p15:clr>
            <a:srgbClr val="A4A3A4"/>
          </p15:clr>
        </p15:guide>
        <p15:guide id="4" pos="1912" userDrawn="1">
          <p15:clr>
            <a:srgbClr val="A4A3A4"/>
          </p15:clr>
        </p15:guide>
        <p15:guide id="5" orient="horz" pos="3634" userDrawn="1">
          <p15:clr>
            <a:srgbClr val="A4A3A4"/>
          </p15:clr>
        </p15:guide>
        <p15:guide id="6" orient="horz" pos="391" userDrawn="1">
          <p15:clr>
            <a:srgbClr val="A4A3A4"/>
          </p15:clr>
        </p15:guide>
        <p15:guide id="7" orient="horz" pos="2523" userDrawn="1">
          <p15:clr>
            <a:srgbClr val="A4A3A4"/>
          </p15:clr>
        </p15:guide>
        <p15:guide id="8" orient="horz" pos="2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87B7"/>
    <a:srgbClr val="0099FF"/>
    <a:srgbClr val="0000FF"/>
    <a:srgbClr val="66FF33"/>
    <a:srgbClr val="92D050"/>
    <a:srgbClr val="FF99FF"/>
    <a:srgbClr val="C5E0B4"/>
    <a:srgbClr val="D60093"/>
    <a:srgbClr val="FFD966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0" autoAdjust="0"/>
    <p:restoredTop sz="74847" autoAdjust="0"/>
  </p:normalViewPr>
  <p:slideViewPr>
    <p:cSldViewPr snapToGrid="0">
      <p:cViewPr varScale="1">
        <p:scale>
          <a:sx n="117" d="100"/>
          <a:sy n="117" d="100"/>
        </p:scale>
        <p:origin x="1748" y="56"/>
      </p:cViewPr>
      <p:guideLst>
        <p:guide orient="horz" pos="2273"/>
        <p:guide pos="3885"/>
        <p:guide pos="2910"/>
        <p:guide pos="1912"/>
        <p:guide orient="horz" pos="3634"/>
        <p:guide orient="horz" pos="391"/>
        <p:guide orient="horz" pos="2523"/>
        <p:guide orient="horz" pos="278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 varScale="1">
      <p:scale>
        <a:sx n="100" d="100"/>
        <a:sy n="100" d="100"/>
      </p:scale>
      <p:origin x="0" y="-11796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21" Type="http://schemas.openxmlformats.org/officeDocument/2006/relationships/slide" Target="slides/slide14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r">
              <a:defRPr sz="1200"/>
            </a:lvl1pPr>
          </a:lstStyle>
          <a:p>
            <a:fld id="{065A9D10-00A1-4316-9DBF-1CFF2F39C327}" type="datetimeFigureOut">
              <a:rPr lang="zh-CN" altLang="en-US" smtClean="0"/>
              <a:t>2022/7/12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r">
              <a:defRPr sz="1200"/>
            </a:lvl1pPr>
          </a:lstStyle>
          <a:p>
            <a:fld id="{1C21E0D4-31D8-4080-A573-64BBB9E87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r">
              <a:defRPr sz="1200"/>
            </a:lvl1pPr>
          </a:lstStyle>
          <a:p>
            <a:fld id="{C117FD3C-5E99-4122-A1EC-C8FBF6B0781B}" type="datetimeFigureOut">
              <a:rPr lang="zh-CN" altLang="en-US" smtClean="0"/>
              <a:t>2022/7/12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001" tIns="45501" rIns="91001" bIns="45501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001" tIns="45501" rIns="91001" bIns="45501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r">
              <a:defRPr sz="1200"/>
            </a:lvl1pPr>
          </a:lstStyle>
          <a:p>
            <a:fld id="{D5CE584D-DA30-42E6-B6AB-C9D2BEA4D8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829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961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861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266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140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2022/7/12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2022/7/12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 smtClean="0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 smtClean="0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51" y="6023137"/>
            <a:ext cx="12192000" cy="8366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23500" y="6237288"/>
            <a:ext cx="1354667" cy="476250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07A58F-92FA-4C20-BF32-9E303ED892C9}" type="slidenum">
              <a:rPr lang="en-US" altLang="zh-CN" smtClean="0">
                <a:latin typeface="Arial" panose="020B0604020202020204" pitchFamily="34" charset="0"/>
              </a:rPr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  <a:t>‹#›</a:t>
            </a:fld>
            <a:r>
              <a:rPr lang="en-US" altLang="zh-CN" sz="1200"/>
              <a:t> 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387B7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3"/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‹#›</a:t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10" name="图片 9" descr="计算机学院logo-组合01"/>
          <p:cNvPicPr>
            <a:picLocks noChangeAspect="1"/>
          </p:cNvPicPr>
          <p:nvPr userDrawn="1"/>
        </p:nvPicPr>
        <p:blipFill>
          <a:blip r:embed="rId2" cstate="hqprint"/>
          <a:stretch>
            <a:fillRect/>
          </a:stretch>
        </p:blipFill>
        <p:spPr>
          <a:xfrm>
            <a:off x="10076238" y="341471"/>
            <a:ext cx="1854367" cy="44992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7024"/>
          </a:xfrm>
          <a:prstGeom prst="rect">
            <a:avLst/>
          </a:prstGeom>
        </p:spPr>
        <p:txBody>
          <a:bodyPr/>
          <a:lstStyle>
            <a:lvl1pPr marL="342900" indent="-3429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0328884-03C5-40AC-A582-AFAD2F3816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617443" y="6665667"/>
            <a:ext cx="1380275" cy="255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381" y="214313"/>
            <a:ext cx="10972800" cy="58261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dirty="0" smtClean="0">
                <a:solidFill>
                  <a:srgbClr val="0D7157"/>
                </a:solidFill>
              </a:rPr>
              <a:t>‹#›</a:t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565" y="116632"/>
            <a:ext cx="10668000" cy="648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0"/>
          </p:nvPr>
        </p:nvSpPr>
        <p:spPr>
          <a:xfrm>
            <a:off x="527381" y="3429000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 rotWithShape="1">
          <a:blip r:embed="rId2"/>
          <a:srcRect l="2404" t="-5367" r="14962" b="24558"/>
          <a:stretch>
            <a:fillRect/>
          </a:stretch>
        </p:blipFill>
        <p:spPr>
          <a:xfrm rot="16200000" flipH="1">
            <a:off x="7369494" y="2035492"/>
            <a:ext cx="6857998" cy="2787017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 userDrawn="1"/>
        </p:nvPicPr>
        <p:blipFill rotWithShape="1">
          <a:blip r:embed="rId2"/>
          <a:srcRect l="2404" r="33315" b="46267"/>
          <a:stretch>
            <a:fillRect/>
          </a:stretch>
        </p:blipFill>
        <p:spPr>
          <a:xfrm rot="5400000" flipH="1">
            <a:off x="-1108285" y="1108283"/>
            <a:ext cx="3396401" cy="11798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"/>
            <a:ext cx="12192000" cy="6857841"/>
          </a:xfrm>
          <a:prstGeom prst="rect">
            <a:avLst/>
          </a:prstGeom>
        </p:spPr>
      </p:pic>
      <p:pic>
        <p:nvPicPr>
          <p:cNvPr id="10" name="图片 9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46"/>
          <a:stretch>
            <a:fillRect/>
          </a:stretch>
        </p:blipFill>
        <p:spPr>
          <a:xfrm rot="5400000" flipH="1">
            <a:off x="6586760" y="1273196"/>
            <a:ext cx="6857999" cy="4352484"/>
          </a:xfrm>
          <a:prstGeom prst="rect">
            <a:avLst/>
          </a:prstGeom>
        </p:spPr>
      </p:pic>
      <p:pic>
        <p:nvPicPr>
          <p:cNvPr id="11" name="图片 10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" r="26146" b="66609"/>
          <a:stretch>
            <a:fillRect/>
          </a:stretch>
        </p:blipFill>
        <p:spPr>
          <a:xfrm rot="16200000" flipH="1">
            <a:off x="-2770703" y="2770706"/>
            <a:ext cx="6857999" cy="1316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47" y="6774"/>
            <a:ext cx="12203853" cy="6852073"/>
          </a:xfrm>
          <a:prstGeom prst="rect">
            <a:avLst/>
          </a:prstGeom>
          <a:gradFill>
            <a:gsLst>
              <a:gs pos="0">
                <a:srgbClr val="2E4E7E"/>
              </a:gs>
              <a:gs pos="100000">
                <a:srgbClr val="1387B7"/>
              </a:gs>
            </a:gsLst>
            <a:lin ang="19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693" y="-7620"/>
            <a:ext cx="12187767" cy="68664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矩形 8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矩形 9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2022/7/12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2022/7/12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10038"/>
            <a:ext cx="10515600" cy="285323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90266"/>
            <a:ext cx="10515600" cy="15004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8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2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  <a:t>2022/7/12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89"/>
            <a:ext cx="10515600" cy="1325795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5267"/>
            <a:ext cx="5157787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6067"/>
            <a:ext cx="5157787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745267"/>
            <a:ext cx="5183188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616067"/>
            <a:ext cx="5183188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  <a:t>2022/7/12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713797"/>
            <a:ext cx="4681655" cy="142841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798"/>
            <a:ext cx="5711883" cy="54045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835" indent="0">
              <a:buNone/>
              <a:defRPr sz="2000"/>
            </a:lvl7pPr>
            <a:lvl8pPr marL="3201035" indent="0">
              <a:buNone/>
              <a:defRPr sz="2000"/>
            </a:lvl8pPr>
            <a:lvl9pPr marL="3658235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1" y="2314278"/>
            <a:ext cx="4681655" cy="381225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835" indent="0">
              <a:buNone/>
              <a:defRPr sz="1000"/>
            </a:lvl7pPr>
            <a:lvl8pPr marL="3201035" indent="0">
              <a:buNone/>
              <a:defRPr sz="1000"/>
            </a:lvl8pPr>
            <a:lvl9pPr marL="3658235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2022/7/12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9" y="365190"/>
            <a:ext cx="908901" cy="5812855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90"/>
            <a:ext cx="9446443" cy="5812855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2022/7/12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640"/>
            <a:ext cx="10515600" cy="555994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5332486-88F3-4A48-9EC2-66646CFA1BC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549221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3571F94-E5E5-4A54-8A06-F305846661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575687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5C251E5-7CCA-4DA3-AA80-A42DA27621B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022208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F4039E46-F4C7-49A4-9367-76E34A81F6C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31645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B85E15E-130D-48C6-81EB-CEA992FB9F7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57025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DBD5A7A5-A845-4344-86D1-29C7FA977B6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43637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D1B44A1-4939-4887-84BB-7FB130EEC19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363251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9373BB8-A121-4608-AD20-8BEECCC372C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49201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FB61761-3FF1-4F59-B9D7-6E756298F23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0382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2022/7/12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96BC17B-A293-4B9D-B715-8101B30D639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900997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E860031F-1906-46A1-B9A0-5E9CA84BEE1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907595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3A14CFCF-D29E-4EF7-BE8F-F195BB74B9B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580887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181639373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148907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26101854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73C808F-8CB0-43E5-AB97-CCAD81A48CB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902087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 dirty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7857FD0-78B7-4748-B262-90984D9C86C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612737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121311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  <a:pPr>
                <a:defRPr/>
              </a:pPr>
              <a:t>‹#›</a:t>
            </a:fld>
            <a:r>
              <a:rPr lang="en-US" altLang="zh-CN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0622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2022/7/12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344940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201530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0105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2022/7/12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2022/7/12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9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image" Target="../media/image3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  <a:t>2022/7/12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  <a:t>‹#›</a:t>
            </a:fld>
            <a:r>
              <a:rPr lang="en-US" altLang="zh-CN"/>
              <a:t>-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838200" y="365189"/>
            <a:ext cx="10515600" cy="1325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838200" y="1825944"/>
            <a:ext cx="10515600" cy="4352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2022/7/12</a:t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7462"/>
            <a:ext cx="41148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2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l" eaLnBrk="1" hangingPunct="1"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417" y="6524625"/>
            <a:ext cx="1919816" cy="1968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E5DDCFB-3ACE-4311-B546-53507CE1A8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0950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3780554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wm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jpeg"/><Relationship Id="rId5" Type="http://schemas.openxmlformats.org/officeDocument/2006/relationships/image" Target="../media/image25.png"/><Relationship Id="rId10" Type="http://schemas.openxmlformats.org/officeDocument/2006/relationships/image" Target="../media/image30.jpeg"/><Relationship Id="rId4" Type="http://schemas.openxmlformats.org/officeDocument/2006/relationships/image" Target="../media/image24.jpe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计算机学院logo-组合01"/>
          <p:cNvPicPr>
            <a:picLocks noChangeAspect="1"/>
          </p:cNvPicPr>
          <p:nvPr/>
        </p:nvPicPr>
        <p:blipFill>
          <a:blip r:embed="rId3" cstate="hqprint">
            <a:biLevel thresh="25000"/>
          </a:blip>
          <a:stretch>
            <a:fillRect/>
          </a:stretch>
        </p:blipFill>
        <p:spPr>
          <a:xfrm>
            <a:off x="9261147" y="566998"/>
            <a:ext cx="2404381" cy="58337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4" name="Picture 37" descr="https://marcoporro.it/wp-content/uploads/2013/04/sfond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900" y="0"/>
            <a:ext cx="12280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组合 17"/>
          <p:cNvGrpSpPr/>
          <p:nvPr/>
        </p:nvGrpSpPr>
        <p:grpSpPr>
          <a:xfrm>
            <a:off x="3120572" y="0"/>
            <a:ext cx="6070600" cy="6858000"/>
            <a:chOff x="3860800" y="1150374"/>
            <a:chExt cx="6070600" cy="6858000"/>
          </a:xfrm>
        </p:grpSpPr>
        <p:sp>
          <p:nvSpPr>
            <p:cNvPr id="16" name="椭圆 15"/>
            <p:cNvSpPr/>
            <p:nvPr/>
          </p:nvSpPr>
          <p:spPr>
            <a:xfrm>
              <a:off x="4516277" y="2514600"/>
              <a:ext cx="4564223" cy="3090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0" r="22036"/>
            <a:stretch/>
          </p:blipFill>
          <p:spPr>
            <a:xfrm>
              <a:off x="3860800" y="1150374"/>
              <a:ext cx="6070600" cy="6858000"/>
            </a:xfrm>
            <a:prstGeom prst="rect">
              <a:avLst/>
            </a:prstGeom>
          </p:spPr>
        </p:pic>
      </p:grpSp>
      <p:sp>
        <p:nvSpPr>
          <p:cNvPr id="9" name="文本框 8"/>
          <p:cNvSpPr txBox="1"/>
          <p:nvPr/>
        </p:nvSpPr>
        <p:spPr>
          <a:xfrm>
            <a:off x="1799610" y="5218927"/>
            <a:ext cx="90588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kern="3100" spc="-300" dirty="0">
                <a:solidFill>
                  <a:srgbClr val="FFC000"/>
                </a:solidFill>
                <a:latin typeface="义启小楷书" panose="02010601030101010101" pitchFamily="2" charset="-128"/>
                <a:ea typeface="义启小楷书" panose="02010601030101010101" pitchFamily="2" charset="-128"/>
              </a:rPr>
              <a:t>硬 件 系 统 综 合 训 练 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2032000" y="6324600"/>
            <a:ext cx="843133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2032000" y="6362700"/>
            <a:ext cx="8431337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计算机学院logo-组合01"/>
          <p:cNvPicPr>
            <a:picLocks noChangeAspect="1"/>
          </p:cNvPicPr>
          <p:nvPr/>
        </p:nvPicPr>
        <p:blipFill>
          <a:blip r:embed="rId3" cstate="hqprint">
            <a:biLevel thresh="25000"/>
          </a:blip>
          <a:stretch>
            <a:fillRect/>
          </a:stretch>
        </p:blipFill>
        <p:spPr>
          <a:xfrm>
            <a:off x="8770917" y="660812"/>
            <a:ext cx="3032497" cy="73577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52740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线下检查要求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3" y="768593"/>
            <a:ext cx="10515599" cy="6089407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通过头哥在线检查后，任务完成后还需要进行线下检查</a:t>
            </a:r>
            <a:endParaRPr lang="en-US" altLang="zh-CN" sz="2000" b="1" dirty="0"/>
          </a:p>
          <a:p>
            <a:pPr lvl="1"/>
            <a:r>
              <a:rPr lang="zh-CN" altLang="en-US" sz="1800" dirty="0"/>
              <a:t>能运行</a:t>
            </a:r>
            <a:r>
              <a:rPr lang="en-US" altLang="zh-CN" sz="1800" dirty="0"/>
              <a:t>Benchmark-CCAB</a:t>
            </a:r>
            <a:r>
              <a:rPr lang="zh-CN" altLang="en-US" sz="1800" dirty="0"/>
              <a:t>程序，内存数据排序正确</a:t>
            </a:r>
            <a:endParaRPr lang="en-US" altLang="zh-CN" sz="1800" dirty="0"/>
          </a:p>
          <a:p>
            <a:pPr lvl="1"/>
            <a:r>
              <a:rPr lang="en-US" altLang="zh-CN" sz="1800" dirty="0"/>
              <a:t>Benchmark</a:t>
            </a:r>
            <a:r>
              <a:rPr lang="zh-CN" altLang="en-US" sz="1800" dirty="0"/>
              <a:t>执行完毕后暂停，按</a:t>
            </a:r>
            <a:r>
              <a:rPr lang="en-US" altLang="zh-CN" sz="1800" dirty="0"/>
              <a:t>Go</a:t>
            </a:r>
            <a:r>
              <a:rPr lang="zh-CN" altLang="en-US" sz="1800" dirty="0"/>
              <a:t>按钮继续运行，每一段差异化测试程序暂停一次</a:t>
            </a:r>
            <a:endParaRPr lang="en-US" altLang="zh-CN" sz="1800" dirty="0"/>
          </a:p>
          <a:p>
            <a:r>
              <a:rPr lang="en-US" altLang="zh-CN" sz="2000" b="1" dirty="0"/>
              <a:t>FPGA</a:t>
            </a:r>
            <a:r>
              <a:rPr lang="zh-CN" altLang="en-US" sz="2000" b="1" dirty="0"/>
              <a:t>上板检查</a:t>
            </a:r>
          </a:p>
          <a:p>
            <a:pPr lvl="1"/>
            <a:r>
              <a:rPr lang="en-US" altLang="zh-CN" sz="1800" dirty="0">
                <a:sym typeface="+mn-ea"/>
              </a:rPr>
              <a:t>FPGA</a:t>
            </a:r>
            <a:r>
              <a:rPr lang="zh-CN" altLang="en-US" sz="1800" dirty="0">
                <a:sym typeface="+mn-ea"/>
              </a:rPr>
              <a:t>开发板应绑定开关用于功能切换</a:t>
            </a:r>
          </a:p>
          <a:p>
            <a:pPr lvl="2"/>
            <a:r>
              <a:rPr lang="zh-CN" altLang="en-US" sz="1800" dirty="0">
                <a:sym typeface="+mn-ea"/>
              </a:rPr>
              <a:t>可切换频率，可复位，可切换显示区域功能 （程序正常输出，输出时钟，</a:t>
            </a:r>
            <a:r>
              <a:rPr lang="en-US" altLang="zh-CN" sz="1800" dirty="0">
                <a:sym typeface="+mn-ea"/>
              </a:rPr>
              <a:t>PC</a:t>
            </a:r>
            <a:r>
              <a:rPr lang="zh-CN" altLang="en-US" sz="1800" dirty="0">
                <a:sym typeface="+mn-ea"/>
              </a:rPr>
              <a:t>，内存值等） </a:t>
            </a:r>
          </a:p>
          <a:p>
            <a:r>
              <a:rPr lang="zh-CN" altLang="en-US" sz="2000" b="1" dirty="0"/>
              <a:t>中断检查</a:t>
            </a:r>
          </a:p>
          <a:p>
            <a:pPr lvl="1"/>
            <a:r>
              <a:rPr lang="zh-CN" altLang="en-US" sz="1800" dirty="0"/>
              <a:t>单级中断依次点击</a:t>
            </a:r>
            <a:r>
              <a:rPr lang="en-US" altLang="zh-CN" sz="1800" dirty="0"/>
              <a:t>1,2,3</a:t>
            </a:r>
            <a:r>
              <a:rPr lang="zh-CN" altLang="en-US" sz="1800" dirty="0"/>
              <a:t>号中断源按键，能正常响应中断</a:t>
            </a:r>
          </a:p>
          <a:p>
            <a:pPr lvl="1"/>
            <a:r>
              <a:rPr lang="zh-CN" altLang="en-US" sz="1800" dirty="0"/>
              <a:t>多重嵌套中断依次点击</a:t>
            </a:r>
            <a:r>
              <a:rPr lang="en-US" altLang="zh-CN" sz="1800" dirty="0"/>
              <a:t>1,2,3</a:t>
            </a:r>
            <a:r>
              <a:rPr lang="zh-CN" altLang="en-US" sz="1800" dirty="0"/>
              <a:t>号中断按键</a:t>
            </a:r>
          </a:p>
          <a:p>
            <a:pPr lvl="2"/>
            <a:r>
              <a:rPr lang="zh-CN" altLang="en-US" sz="1800" dirty="0"/>
              <a:t>应先后进入</a:t>
            </a:r>
            <a:r>
              <a:rPr lang="en-US" altLang="zh-CN" sz="1800" dirty="0"/>
              <a:t>1</a:t>
            </a:r>
            <a:r>
              <a:rPr lang="zh-CN" altLang="en-US" sz="1800" dirty="0">
                <a:sym typeface="Wingdings" panose="05000000000000000000" pitchFamily="2" charset="2"/>
              </a:rPr>
              <a:t></a:t>
            </a:r>
            <a:r>
              <a:rPr lang="en-US" altLang="zh-CN" sz="1800" dirty="0">
                <a:sym typeface="Wingdings" panose="05000000000000000000" pitchFamily="2" charset="2"/>
              </a:rPr>
              <a:t>232</a:t>
            </a:r>
            <a:r>
              <a:rPr lang="zh-CN" altLang="en-US" sz="1800" dirty="0">
                <a:sym typeface="Wingdings" panose="05000000000000000000" pitchFamily="2" charset="2"/>
              </a:rPr>
              <a:t></a:t>
            </a:r>
            <a:r>
              <a:rPr lang="en-US" altLang="zh-CN" sz="1800" dirty="0">
                <a:sym typeface="Wingdings" panose="05000000000000000000" pitchFamily="2" charset="2"/>
              </a:rPr>
              <a:t>1CPU</a:t>
            </a:r>
          </a:p>
          <a:p>
            <a:pPr lvl="1"/>
            <a:r>
              <a:rPr lang="zh-CN" altLang="en-US" sz="1800" dirty="0"/>
              <a:t>多重嵌套中断依次点击</a:t>
            </a:r>
            <a:r>
              <a:rPr lang="en-US" altLang="zh-CN" sz="1800" dirty="0"/>
              <a:t>2,3,1</a:t>
            </a:r>
            <a:r>
              <a:rPr lang="zh-CN" altLang="en-US" sz="1800" dirty="0"/>
              <a:t>号中断按键</a:t>
            </a:r>
          </a:p>
          <a:p>
            <a:pPr lvl="2"/>
            <a:r>
              <a:rPr lang="zh-CN" altLang="en-US" sz="1800" dirty="0"/>
              <a:t>应先后进入</a:t>
            </a:r>
            <a:r>
              <a:rPr lang="en-US" altLang="zh-CN" sz="1800" dirty="0">
                <a:sym typeface="Wingdings" panose="05000000000000000000" pitchFamily="2" charset="2"/>
              </a:rPr>
              <a:t>2</a:t>
            </a:r>
            <a:r>
              <a:rPr lang="zh-CN" altLang="en-US" sz="1800" dirty="0">
                <a:sym typeface="Wingdings" panose="05000000000000000000" pitchFamily="2" charset="2"/>
              </a:rPr>
              <a:t></a:t>
            </a:r>
            <a:r>
              <a:rPr lang="en-US" altLang="zh-CN" sz="1800" dirty="0">
                <a:sym typeface="Wingdings" panose="05000000000000000000" pitchFamily="2" charset="2"/>
              </a:rPr>
              <a:t>321CPU</a:t>
            </a:r>
            <a:endParaRPr lang="zh-CN" altLang="en-US" sz="1800" dirty="0"/>
          </a:p>
          <a:p>
            <a:pPr lvl="2"/>
            <a:endParaRPr lang="zh-CN" altLang="en-US" dirty="0">
              <a:sym typeface="+mn-ea"/>
            </a:endParaRPr>
          </a:p>
          <a:p>
            <a:pPr marL="914400" lvl="2" indent="0">
              <a:buNone/>
            </a:pPr>
            <a:endParaRPr lang="zh-CN" altLang="en-US" dirty="0">
              <a:sym typeface="+mn-ea"/>
            </a:endParaRPr>
          </a:p>
          <a:p>
            <a:pPr lvl="1"/>
            <a:endParaRPr lang="zh-CN" altLang="en-US" dirty="0">
              <a:sym typeface="+mn-ea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8514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线下检查要求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b="1" dirty="0"/>
              <a:t>理想流水线</a:t>
            </a:r>
          </a:p>
          <a:p>
            <a:pPr lvl="1"/>
            <a:r>
              <a:rPr lang="zh-CN" altLang="en-US" dirty="0"/>
              <a:t>能运行理想流水线测试程序，周期数</a:t>
            </a:r>
            <a:r>
              <a:rPr lang="en-US" altLang="zh-CN" dirty="0"/>
              <a:t>21</a:t>
            </a:r>
            <a:r>
              <a:rPr lang="zh-CN" altLang="en-US" dirty="0"/>
              <a:t>，内存数据写入正常</a:t>
            </a:r>
          </a:p>
          <a:p>
            <a:r>
              <a:rPr lang="zh-CN" altLang="en-US" b="1" dirty="0"/>
              <a:t>气泡流水线</a:t>
            </a:r>
          </a:p>
          <a:p>
            <a:pPr lvl="1"/>
            <a:r>
              <a:rPr lang="zh-CN" altLang="en-US" dirty="0"/>
              <a:t>正确运行</a:t>
            </a:r>
            <a:r>
              <a:rPr lang="en-US" altLang="zh-CN" dirty="0" err="1"/>
              <a:t>benchmark+CCAB</a:t>
            </a:r>
            <a:r>
              <a:rPr lang="zh-CN" altLang="en-US" dirty="0"/>
              <a:t>指令（</a:t>
            </a:r>
            <a:r>
              <a:rPr lang="en-US" altLang="zh-CN" dirty="0"/>
              <a:t>CCAB</a:t>
            </a:r>
            <a:r>
              <a:rPr lang="zh-CN" altLang="en-US" dirty="0"/>
              <a:t>测试程序加载在</a:t>
            </a:r>
            <a:r>
              <a:rPr lang="en-US" altLang="zh-CN" dirty="0"/>
              <a:t>benchmark</a:t>
            </a:r>
            <a:r>
              <a:rPr lang="zh-CN" altLang="en-US" dirty="0"/>
              <a:t>之后，</a:t>
            </a:r>
            <a:r>
              <a:rPr lang="en-US" altLang="zh-CN" dirty="0" err="1"/>
              <a:t>ecall</a:t>
            </a:r>
            <a:r>
              <a:rPr lang="zh-CN" altLang="en-US" dirty="0"/>
              <a:t>停机解释为暂停）</a:t>
            </a:r>
          </a:p>
          <a:p>
            <a:pPr lvl="1"/>
            <a:r>
              <a:rPr lang="zh-CN" altLang="en-US" dirty="0"/>
              <a:t>能统计气泡数目，分支跳转次数</a:t>
            </a:r>
          </a:p>
          <a:p>
            <a:pPr lvl="1"/>
            <a:r>
              <a:rPr lang="zh-CN" altLang="en-US" dirty="0"/>
              <a:t>总周期数</a:t>
            </a:r>
            <a:r>
              <a:rPr lang="en-US" altLang="zh-CN" dirty="0"/>
              <a:t>=1546+4+</a:t>
            </a:r>
            <a:r>
              <a:rPr lang="zh-CN" altLang="en-US" dirty="0"/>
              <a:t>气泡数目</a:t>
            </a:r>
            <a:r>
              <a:rPr lang="en-US" altLang="zh-CN" dirty="0"/>
              <a:t>+</a:t>
            </a:r>
            <a:r>
              <a:rPr lang="zh-CN" altLang="en-US" dirty="0"/>
              <a:t>分支误取深度*分支数</a:t>
            </a:r>
            <a:r>
              <a:rPr lang="en-US" altLang="zh-CN" dirty="0"/>
              <a:t>-1</a:t>
            </a:r>
          </a:p>
          <a:p>
            <a:r>
              <a:rPr lang="zh-CN" altLang="en-US" b="1" dirty="0"/>
              <a:t>重定向流水线</a:t>
            </a:r>
          </a:p>
          <a:p>
            <a:pPr lvl="1"/>
            <a:r>
              <a:rPr lang="zh-CN" altLang="en-US" dirty="0"/>
              <a:t>正确运行</a:t>
            </a:r>
            <a:r>
              <a:rPr lang="en-US" altLang="zh-CN" dirty="0" err="1"/>
              <a:t>benchmark+CCAB</a:t>
            </a:r>
            <a:r>
              <a:rPr lang="zh-CN" altLang="en-US" dirty="0"/>
              <a:t>指令（</a:t>
            </a:r>
            <a:r>
              <a:rPr lang="en-US" altLang="zh-CN" dirty="0"/>
              <a:t>CCAB</a:t>
            </a:r>
            <a:r>
              <a:rPr lang="zh-CN" altLang="en-US" dirty="0"/>
              <a:t>测试程序加载在</a:t>
            </a:r>
            <a:r>
              <a:rPr lang="en-US" altLang="zh-CN" dirty="0"/>
              <a:t>benchmark</a:t>
            </a:r>
            <a:r>
              <a:rPr lang="zh-CN" altLang="en-US" dirty="0"/>
              <a:t>之后，</a:t>
            </a:r>
            <a:r>
              <a:rPr lang="en-US" altLang="zh-CN" dirty="0" err="1"/>
              <a:t>ecall</a:t>
            </a:r>
            <a:r>
              <a:rPr lang="zh-CN" altLang="en-US" dirty="0"/>
              <a:t>停机解释为暂停）</a:t>
            </a:r>
          </a:p>
          <a:p>
            <a:pPr lvl="1"/>
            <a:r>
              <a:rPr lang="zh-CN" altLang="en-US" dirty="0"/>
              <a:t>能统计</a:t>
            </a:r>
            <a:r>
              <a:rPr lang="en-US" altLang="zh-CN" dirty="0"/>
              <a:t>Load-Use</a:t>
            </a:r>
            <a:r>
              <a:rPr lang="zh-CN" altLang="en-US" dirty="0"/>
              <a:t>次数，分支数</a:t>
            </a:r>
          </a:p>
          <a:p>
            <a:pPr lvl="1"/>
            <a:r>
              <a:rPr lang="zh-CN" altLang="en-US" dirty="0"/>
              <a:t>总周期数</a:t>
            </a:r>
            <a:r>
              <a:rPr lang="en-US" altLang="zh-CN" dirty="0"/>
              <a:t>=1546+4+</a:t>
            </a:r>
            <a:r>
              <a:rPr lang="zh-CN" altLang="en-US" dirty="0"/>
              <a:t>分支误取深度*分支数</a:t>
            </a:r>
            <a:r>
              <a:rPr lang="en-US" altLang="zh-CN" dirty="0"/>
              <a:t>+load-Use</a:t>
            </a:r>
            <a:r>
              <a:rPr lang="zh-CN" altLang="en-US" dirty="0"/>
              <a:t>次数</a:t>
            </a:r>
          </a:p>
          <a:p>
            <a:pPr lvl="1"/>
            <a:r>
              <a:rPr lang="zh-CN" altLang="en-US" dirty="0"/>
              <a:t>参考答案（</a:t>
            </a:r>
            <a:r>
              <a:rPr lang="en-US" altLang="zh-CN" dirty="0"/>
              <a:t>1984</a:t>
            </a:r>
            <a:r>
              <a:rPr lang="zh-CN" altLang="en-US" dirty="0"/>
              <a:t>，</a:t>
            </a:r>
            <a:r>
              <a:rPr lang="en-US" altLang="zh-CN" dirty="0"/>
              <a:t>2298</a:t>
            </a:r>
            <a:r>
              <a:rPr lang="zh-CN" altLang="en-US" dirty="0"/>
              <a:t>，</a:t>
            </a:r>
            <a:r>
              <a:rPr lang="en-US" altLang="zh-CN" dirty="0"/>
              <a:t>3612</a:t>
            </a:r>
            <a:r>
              <a:rPr lang="zh-CN" altLang="en-US" dirty="0"/>
              <a:t>），其他答案说明理由</a:t>
            </a:r>
          </a:p>
          <a:p>
            <a:pPr lvl="1"/>
            <a:endParaRPr lang="zh-CN" altLang="en-US" dirty="0"/>
          </a:p>
          <a:p>
            <a:pPr lvl="2"/>
            <a:endParaRPr lang="zh-CN" altLang="en-US" dirty="0">
              <a:sym typeface="+mn-ea"/>
            </a:endParaRPr>
          </a:p>
          <a:p>
            <a:pPr marL="914400" lvl="2" indent="0">
              <a:buNone/>
            </a:pPr>
            <a:endParaRPr lang="zh-CN" altLang="en-US" dirty="0">
              <a:sym typeface="+mn-ea"/>
            </a:endParaRPr>
          </a:p>
          <a:p>
            <a:pPr lvl="1"/>
            <a:endParaRPr lang="zh-CN" altLang="en-US" dirty="0">
              <a:sym typeface="+mn-ea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9935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B21927-5301-F14D-BBCC-DE9655060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头哥调试技巧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4DADB8-E257-AF44-8897-53A629146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b="1" dirty="0"/>
              <a:t>头哥错误提示信息很长， 有隐藏滚动条，请完整复制出来看</a:t>
            </a:r>
            <a:endParaRPr kumimoji="1" lang="en-US" altLang="zh-CN" b="1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b="1" dirty="0"/>
              <a:t>单周期调试方法</a:t>
            </a:r>
            <a:r>
              <a:rPr kumimoji="1" lang="zh-CN" altLang="en-US" dirty="0">
                <a:solidFill>
                  <a:srgbClr val="1387B7"/>
                </a:solidFill>
              </a:rPr>
              <a:t>（两个时钟只能用</a:t>
            </a:r>
            <a:r>
              <a:rPr kumimoji="1" lang="en-US" altLang="zh-CN" dirty="0">
                <a:solidFill>
                  <a:srgbClr val="1387B7"/>
                </a:solidFill>
              </a:rPr>
              <a:t>1</a:t>
            </a:r>
            <a:r>
              <a:rPr kumimoji="1" lang="zh-CN" altLang="en-US" dirty="0">
                <a:solidFill>
                  <a:srgbClr val="1387B7"/>
                </a:solidFill>
              </a:rPr>
              <a:t>个，否则电路不工作）</a:t>
            </a:r>
            <a:endParaRPr kumimoji="1" lang="en-US" altLang="zh-CN" dirty="0">
              <a:solidFill>
                <a:srgbClr val="1387B7"/>
              </a:solidFill>
            </a:endParaRPr>
          </a:p>
          <a:p>
            <a:pPr lvl="1"/>
            <a:r>
              <a:rPr kumimoji="1" lang="zh-CN" altLang="en-US" dirty="0"/>
              <a:t>如果</a:t>
            </a:r>
            <a:r>
              <a:rPr kumimoji="1" lang="en-US" altLang="zh-CN" dirty="0"/>
              <a:t>PC</a:t>
            </a:r>
            <a:r>
              <a:rPr kumimoji="1" lang="zh-CN" altLang="en-US" dirty="0"/>
              <a:t>没错，利用可计数时钟运行至出错时钟，观察原因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如果</a:t>
            </a:r>
            <a:r>
              <a:rPr kumimoji="1" lang="en-US" altLang="zh-CN" dirty="0"/>
              <a:t>PC</a:t>
            </a:r>
            <a:r>
              <a:rPr kumimoji="1" lang="zh-CN" altLang="en-US" dirty="0"/>
              <a:t>出错，利用可计数时钟运行至出错时钟前一拍，是否分支指令跑飞</a:t>
            </a:r>
            <a:endParaRPr kumimoji="1" lang="en-US" altLang="zh-CN" dirty="0"/>
          </a:p>
          <a:p>
            <a:r>
              <a:rPr kumimoji="1" lang="zh-CN" altLang="en-US" b="1" dirty="0"/>
              <a:t>流水调试方法</a:t>
            </a:r>
            <a:endParaRPr kumimoji="1" lang="en-US" altLang="zh-CN" b="1" dirty="0"/>
          </a:p>
          <a:p>
            <a:pPr lvl="1"/>
            <a:r>
              <a:rPr kumimoji="1" lang="zh-CN" altLang="en-US" dirty="0"/>
              <a:t>利用可计数时钟运行至出错时钟，观察冲突冒险情况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单步运行一拍，观察流水线运行行为，根据实际值和标准制定的差异分析原因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76C606-4EA9-6342-A714-CDBBA320D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048" y="1676293"/>
            <a:ext cx="7051327" cy="109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248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注意事项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b="1" dirty="0"/>
              <a:t>多讨论，多讨论，多讨论</a:t>
            </a:r>
          </a:p>
          <a:p>
            <a:pPr lvl="1"/>
            <a:r>
              <a:rPr lang="zh-CN" altLang="en-US" dirty="0"/>
              <a:t>没有愚蠢的问题，不要闭门造车、方案不是唯一的，但一定要想清楚！</a:t>
            </a:r>
          </a:p>
          <a:p>
            <a:r>
              <a:rPr lang="zh-CN" altLang="en-US" b="1" dirty="0"/>
              <a:t>多存盘，存网盘，别存</a:t>
            </a:r>
            <a:r>
              <a:rPr lang="en-US" altLang="zh-CN" b="1" dirty="0"/>
              <a:t>U</a:t>
            </a:r>
            <a:r>
              <a:rPr lang="zh-CN" altLang="en-US" b="1" dirty="0"/>
              <a:t>盘</a:t>
            </a:r>
          </a:p>
          <a:p>
            <a:pPr lvl="1"/>
            <a:r>
              <a:rPr lang="zh-CN" altLang="en-US" dirty="0"/>
              <a:t>注意版本管理</a:t>
            </a:r>
          </a:p>
          <a:p>
            <a:r>
              <a:rPr lang="zh-CN" altLang="en-US" b="1" dirty="0"/>
              <a:t>要通关，要通关，要通关</a:t>
            </a:r>
          </a:p>
          <a:p>
            <a:pPr lvl="1"/>
            <a:r>
              <a:rPr lang="zh-CN" altLang="en-US" dirty="0"/>
              <a:t>取乎其上，得乎其中、取乎其中，得乎其下、取乎其下，则无所得矣</a:t>
            </a:r>
            <a:endParaRPr lang="en-US" altLang="zh-CN" dirty="0"/>
          </a:p>
          <a:p>
            <a:pPr>
              <a:defRPr/>
            </a:pPr>
            <a:r>
              <a:rPr lang="zh-CN" altLang="en-US" b="1" dirty="0">
                <a:solidFill>
                  <a:srgbClr val="1387B7"/>
                </a:solidFill>
              </a:rPr>
              <a:t>边实验，边写报告</a:t>
            </a:r>
          </a:p>
          <a:p>
            <a:pPr lvl="1">
              <a:lnSpc>
                <a:spcPct val="160000"/>
              </a:lnSpc>
              <a:defRPr/>
            </a:pPr>
            <a:r>
              <a:rPr lang="zh-CN" altLang="en-US" dirty="0"/>
              <a:t>及时记录故障，解决方法，否则后面报告都不知道写什么</a:t>
            </a:r>
          </a:p>
          <a:p>
            <a:r>
              <a:rPr lang="zh-CN" altLang="en-US" b="1" dirty="0"/>
              <a:t>严禁做全指令集版本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16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进度安排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193895" cy="5637024"/>
          </a:xfrm>
        </p:spPr>
        <p:txBody>
          <a:bodyPr>
            <a:normAutofit/>
          </a:bodyPr>
          <a:lstStyle/>
          <a:p>
            <a:r>
              <a:rPr lang="zh-CN" altLang="en-US" dirty="0"/>
              <a:t>课程设计的总体时间为</a:t>
            </a:r>
            <a:r>
              <a:rPr lang="en-US" altLang="zh-CN" dirty="0"/>
              <a:t>2</a:t>
            </a:r>
            <a:r>
              <a:rPr lang="zh-CN" altLang="en-US" dirty="0"/>
              <a:t>周，具体安排如下</a:t>
            </a:r>
            <a:r>
              <a:rPr lang="en-US" altLang="zh-CN" dirty="0"/>
              <a:t>:</a:t>
            </a:r>
            <a:endParaRPr lang="zh-CN" altLang="en-US" dirty="0"/>
          </a:p>
          <a:p>
            <a:pPr lvl="1"/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天：布置任务和集中讲解；</a:t>
            </a:r>
          </a:p>
          <a:p>
            <a:pPr lvl="1"/>
            <a:r>
              <a:rPr lang="zh-CN" altLang="en-US" dirty="0"/>
              <a:t>第</a:t>
            </a:r>
            <a:r>
              <a:rPr lang="en-US" altLang="zh-CN" dirty="0"/>
              <a:t>1~3</a:t>
            </a:r>
            <a:r>
              <a:rPr lang="zh-CN" altLang="en-US" dirty="0"/>
              <a:t>天：完成单周期</a:t>
            </a:r>
            <a:r>
              <a:rPr lang="en-US" altLang="zh-CN" dirty="0"/>
              <a:t>24+4</a:t>
            </a:r>
            <a:r>
              <a:rPr lang="zh-CN" altLang="en-US" dirty="0"/>
              <a:t>条指令；</a:t>
            </a:r>
            <a:endParaRPr lang="en-US" altLang="zh-CN" dirty="0"/>
          </a:p>
          <a:p>
            <a:pPr lvl="2"/>
            <a:r>
              <a:rPr lang="zh-CN" altLang="en-US" dirty="0"/>
              <a:t>除理想流水外，其他版本均应支持</a:t>
            </a:r>
            <a:r>
              <a:rPr lang="en-US" altLang="zh-CN" dirty="0"/>
              <a:t>4</a:t>
            </a:r>
            <a:r>
              <a:rPr lang="zh-CN" altLang="en-US" dirty="0"/>
              <a:t>条</a:t>
            </a:r>
            <a:r>
              <a:rPr lang="en-US" altLang="zh-CN" dirty="0"/>
              <a:t>CCAB</a:t>
            </a:r>
            <a:r>
              <a:rPr lang="zh-CN" altLang="en-US" dirty="0"/>
              <a:t>指令（编号见任务分配文件和任务书）</a:t>
            </a:r>
            <a:endParaRPr lang="en-US" altLang="zh-CN" dirty="0"/>
          </a:p>
          <a:p>
            <a:pPr lvl="2"/>
            <a:r>
              <a:rPr lang="en-US" altLang="zh-CN" dirty="0"/>
              <a:t>CCAB</a:t>
            </a:r>
            <a:r>
              <a:rPr lang="zh-CN" altLang="en-US" dirty="0"/>
              <a:t>测试程序放在</a:t>
            </a:r>
            <a:r>
              <a:rPr lang="en-US" altLang="zh-CN" dirty="0"/>
              <a:t>benchmark</a:t>
            </a:r>
            <a:r>
              <a:rPr lang="zh-CN" altLang="en-US" dirty="0"/>
              <a:t>后面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rgbClr val="0099FF"/>
                </a:solidFill>
              </a:rPr>
              <a:t>除显示功能外，所有</a:t>
            </a:r>
            <a:r>
              <a:rPr lang="en-US" altLang="zh-CN" dirty="0" err="1">
                <a:solidFill>
                  <a:srgbClr val="0099FF"/>
                </a:solidFill>
              </a:rPr>
              <a:t>ecall</a:t>
            </a:r>
            <a:r>
              <a:rPr lang="zh-CN" altLang="en-US" dirty="0">
                <a:solidFill>
                  <a:srgbClr val="0099FF"/>
                </a:solidFill>
              </a:rPr>
              <a:t>功能实现暂停功能，方便检查</a:t>
            </a:r>
            <a:endParaRPr lang="zh-CN" altLang="en-US" dirty="0"/>
          </a:p>
          <a:p>
            <a:pPr lvl="1"/>
            <a:r>
              <a:rPr lang="zh-CN" altLang="en-US" dirty="0"/>
              <a:t>第</a:t>
            </a:r>
            <a:r>
              <a:rPr lang="en-US" altLang="zh-CN" dirty="0"/>
              <a:t>10</a:t>
            </a:r>
            <a:r>
              <a:rPr lang="zh-CN" altLang="en-US" dirty="0"/>
              <a:t>天：最终结果验收</a:t>
            </a:r>
          </a:p>
          <a:p>
            <a:r>
              <a:rPr lang="zh-CN" altLang="en-US" dirty="0"/>
              <a:t>报告不得超过</a:t>
            </a:r>
            <a:r>
              <a:rPr lang="en-US" altLang="zh-CN" dirty="0">
                <a:solidFill>
                  <a:srgbClr val="0000FF"/>
                </a:solidFill>
              </a:rPr>
              <a:t>40</a:t>
            </a:r>
            <a:r>
              <a:rPr lang="zh-CN" altLang="en-US" dirty="0"/>
              <a:t>页，暂定</a:t>
            </a:r>
            <a:r>
              <a:rPr lang="zh-CN" altLang="en-US" b="1" dirty="0"/>
              <a:t>第</a:t>
            </a:r>
            <a:r>
              <a:rPr lang="en-US" altLang="zh-CN" b="1" dirty="0"/>
              <a:t>9</a:t>
            </a:r>
            <a:r>
              <a:rPr lang="zh-CN" altLang="en-US" b="1" dirty="0"/>
              <a:t>周</a:t>
            </a:r>
            <a:r>
              <a:rPr lang="zh-CN" altLang="en-US" dirty="0"/>
              <a:t>周一交报告</a:t>
            </a:r>
          </a:p>
          <a:p>
            <a:r>
              <a:rPr lang="zh-CN" altLang="en-US" dirty="0"/>
              <a:t>按班为单位提交电子版和纸质版，具体规范见任务书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963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计算机学院logo-组合01"/>
          <p:cNvPicPr>
            <a:picLocks noChangeAspect="1"/>
          </p:cNvPicPr>
          <p:nvPr/>
        </p:nvPicPr>
        <p:blipFill>
          <a:blip r:embed="rId3" cstate="hqprint">
            <a:biLevel thresh="25000"/>
          </a:blip>
          <a:stretch>
            <a:fillRect/>
          </a:stretch>
        </p:blipFill>
        <p:spPr>
          <a:xfrm>
            <a:off x="9261147" y="566998"/>
            <a:ext cx="2404381" cy="58337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4" name="Picture 37" descr="https://marcoporro.it/wp-content/uploads/2013/04/sfond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900" y="0"/>
            <a:ext cx="12280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组合 17"/>
          <p:cNvGrpSpPr/>
          <p:nvPr/>
        </p:nvGrpSpPr>
        <p:grpSpPr>
          <a:xfrm>
            <a:off x="3120572" y="0"/>
            <a:ext cx="6070600" cy="6858000"/>
            <a:chOff x="3860800" y="1150374"/>
            <a:chExt cx="6070600" cy="6858000"/>
          </a:xfrm>
        </p:grpSpPr>
        <p:sp>
          <p:nvSpPr>
            <p:cNvPr id="16" name="椭圆 15"/>
            <p:cNvSpPr/>
            <p:nvPr/>
          </p:nvSpPr>
          <p:spPr>
            <a:xfrm>
              <a:off x="4516277" y="2514600"/>
              <a:ext cx="4564223" cy="3090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0" r="22036"/>
            <a:stretch/>
          </p:blipFill>
          <p:spPr>
            <a:xfrm>
              <a:off x="3860800" y="1150374"/>
              <a:ext cx="6070600" cy="6858000"/>
            </a:xfrm>
            <a:prstGeom prst="rect">
              <a:avLst/>
            </a:prstGeom>
          </p:spPr>
        </p:pic>
      </p:grpSp>
      <p:sp>
        <p:nvSpPr>
          <p:cNvPr id="9" name="文本框 8"/>
          <p:cNvSpPr txBox="1"/>
          <p:nvPr/>
        </p:nvSpPr>
        <p:spPr>
          <a:xfrm>
            <a:off x="1799610" y="5218927"/>
            <a:ext cx="90588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kern="3100" spc="-300" dirty="0">
                <a:solidFill>
                  <a:srgbClr val="FFC000"/>
                </a:solidFill>
                <a:latin typeface="义启小楷书" panose="02010601030101010101" pitchFamily="2" charset="-128"/>
                <a:ea typeface="义启小楷书" panose="02010601030101010101" pitchFamily="2" charset="-128"/>
              </a:rPr>
              <a:t>硬 件 系 统 综 合 训 练 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2032000" y="6324600"/>
            <a:ext cx="843133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2032000" y="6362700"/>
            <a:ext cx="8431337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计算机学院logo-组合01"/>
          <p:cNvPicPr>
            <a:picLocks noChangeAspect="1"/>
          </p:cNvPicPr>
          <p:nvPr/>
        </p:nvPicPr>
        <p:blipFill>
          <a:blip r:embed="rId3" cstate="hqprint">
            <a:biLevel thresh="25000"/>
          </a:blip>
          <a:stretch>
            <a:fillRect/>
          </a:stretch>
        </p:blipFill>
        <p:spPr>
          <a:xfrm>
            <a:off x="8770917" y="660812"/>
            <a:ext cx="3032497" cy="73577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5" name="标题 6">
            <a:extLst>
              <a:ext uri="{FF2B5EF4-FFF2-40B4-BE49-F238E27FC236}">
                <a16:creationId xmlns:a16="http://schemas.microsoft.com/office/drawing/2014/main" id="{98412105-7B32-4045-BF1F-FB35E8E9DDE3}"/>
              </a:ext>
            </a:extLst>
          </p:cNvPr>
          <p:cNvSpPr txBox="1">
            <a:spLocks/>
          </p:cNvSpPr>
          <p:nvPr/>
        </p:nvSpPr>
        <p:spPr>
          <a:xfrm>
            <a:off x="604678" y="3045118"/>
            <a:ext cx="4082539" cy="767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5400">
                <a:solidFill>
                  <a:srgbClr val="6EFDF6"/>
                </a:solidFill>
                <a:latin typeface="Algerian" panose="04020705040A02060702" pitchFamily="82" charset="0"/>
              </a:rPr>
              <a:t>Thanks</a:t>
            </a:r>
            <a:endParaRPr lang="zh-CN" altLang="en-US" sz="5400" dirty="0">
              <a:solidFill>
                <a:srgbClr val="6EFDF6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185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教师团队</a:t>
            </a:r>
          </a:p>
        </p:txBody>
      </p:sp>
      <p:pic>
        <p:nvPicPr>
          <p:cNvPr id="4" name="内容占位符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277" y="1267710"/>
            <a:ext cx="1381703" cy="1842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84" y="1267710"/>
            <a:ext cx="1385965" cy="1850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矩形 7"/>
          <p:cNvSpPr/>
          <p:nvPr/>
        </p:nvSpPr>
        <p:spPr>
          <a:xfrm>
            <a:off x="4851785" y="318622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kern="0" dirty="0">
                <a:latin typeface="+mj-ea"/>
                <a:ea typeface="+mj-ea"/>
              </a:rPr>
              <a:t>谭志虎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013081" y="3186226"/>
            <a:ext cx="9157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kern="0" dirty="0">
                <a:latin typeface="+mj-ea"/>
                <a:ea typeface="+mj-ea"/>
              </a:rPr>
              <a:t>胡迪青</a:t>
            </a:r>
            <a:endParaRPr lang="zh-CN" altLang="en-US" b="1" dirty="0">
              <a:latin typeface="+mj-ea"/>
              <a:ea typeface="+mj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830" y="3982749"/>
            <a:ext cx="1388004" cy="1850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矩形 10"/>
          <p:cNvSpPr/>
          <p:nvPr/>
        </p:nvSpPr>
        <p:spPr>
          <a:xfrm>
            <a:off x="4972148" y="5901265"/>
            <a:ext cx="9157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kern="0" dirty="0">
                <a:latin typeface="+mj-ea"/>
                <a:ea typeface="+mj-ea"/>
              </a:rPr>
              <a:t>姚 杰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A304E72-C07C-488E-A53B-99F89F234DA1}"/>
              </a:ext>
            </a:extLst>
          </p:cNvPr>
          <p:cNvSpPr/>
          <p:nvPr/>
        </p:nvSpPr>
        <p:spPr>
          <a:xfrm>
            <a:off x="6647801" y="5901265"/>
            <a:ext cx="10075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kern="0" dirty="0">
                <a:latin typeface="+mj-ea"/>
                <a:ea typeface="+mj-ea"/>
              </a:rPr>
              <a:t>蒋文斌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CF7A781-B61E-4A86-A6C6-92F90D3669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740" y="3982749"/>
            <a:ext cx="1344273" cy="1792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8" r="10681" b="15673"/>
          <a:stretch/>
        </p:blipFill>
        <p:spPr>
          <a:xfrm>
            <a:off x="8149743" y="3982749"/>
            <a:ext cx="1330087" cy="1804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3A304E72-C07C-488E-A53B-99F89F234DA1}"/>
              </a:ext>
            </a:extLst>
          </p:cNvPr>
          <p:cNvSpPr/>
          <p:nvPr/>
        </p:nvSpPr>
        <p:spPr>
          <a:xfrm>
            <a:off x="8504726" y="5901265"/>
            <a:ext cx="10075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kern="0">
                <a:latin typeface="+mj-ea"/>
                <a:ea typeface="+mj-ea"/>
              </a:rPr>
              <a:t>周健</a:t>
            </a:r>
            <a:endParaRPr lang="zh-CN" altLang="en-US" b="1" kern="0" dirty="0">
              <a:latin typeface="+mj-ea"/>
              <a:ea typeface="+mj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205899" y="3186226"/>
            <a:ext cx="946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kern="0" dirty="0">
                <a:latin typeface="+mj-ea"/>
                <a:ea typeface="+mj-ea"/>
              </a:rPr>
              <a:t>秦磊华 </a:t>
            </a:r>
            <a:endParaRPr lang="zh-CN" altLang="en-US" b="1" dirty="0">
              <a:latin typeface="+mj-ea"/>
              <a:ea typeface="+mj-ea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2FA9273-6C2F-418D-A199-9177EC4B4A6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879" t="4470" r="21750" b="28345"/>
          <a:stretch/>
        </p:blipFill>
        <p:spPr>
          <a:xfrm>
            <a:off x="9868922" y="3964561"/>
            <a:ext cx="1453406" cy="1868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146F5F2-C978-45B1-995B-54A5A36EBDF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674" t="9414" r="3928"/>
          <a:stretch/>
        </p:blipFill>
        <p:spPr>
          <a:xfrm>
            <a:off x="4643131" y="1267710"/>
            <a:ext cx="1381703" cy="1850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395FF697-3F96-4FCE-8BBC-9824C85ED63D}"/>
              </a:ext>
            </a:extLst>
          </p:cNvPr>
          <p:cNvSpPr/>
          <p:nvPr/>
        </p:nvSpPr>
        <p:spPr>
          <a:xfrm>
            <a:off x="10239847" y="5896534"/>
            <a:ext cx="9157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kern="0" dirty="0">
                <a:latin typeface="+mj-ea"/>
                <a:ea typeface="+mj-ea"/>
              </a:rPr>
              <a:t>周游</a:t>
            </a:r>
            <a:endParaRPr lang="zh-CN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74781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教学目标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031078" cy="5637024"/>
          </a:xfrm>
        </p:spPr>
        <p:txBody>
          <a:bodyPr/>
          <a:lstStyle/>
          <a:p>
            <a:r>
              <a:rPr lang="zh-CN" altLang="zh-CN" dirty="0"/>
              <a:t>掌握</a:t>
            </a:r>
            <a:r>
              <a:rPr lang="en-US" altLang="zh-CN" dirty="0"/>
              <a:t>5</a:t>
            </a:r>
            <a:r>
              <a:rPr lang="zh-CN" altLang="zh-CN" dirty="0"/>
              <a:t>段流水机制基本原理，能利用</a:t>
            </a:r>
            <a:r>
              <a:rPr lang="zh-CN" altLang="en-US" dirty="0"/>
              <a:t>多门课程的</a:t>
            </a:r>
            <a:r>
              <a:rPr lang="zh-CN" altLang="zh-CN" dirty="0"/>
              <a:t>专业知识解决</a:t>
            </a:r>
            <a:r>
              <a:rPr lang="en-US" altLang="zh-CN" dirty="0"/>
              <a:t>RISC-V</a:t>
            </a:r>
            <a:r>
              <a:rPr lang="zh-CN" altLang="zh-CN" dirty="0"/>
              <a:t>五段流水</a:t>
            </a:r>
            <a:r>
              <a:rPr lang="en-US" altLang="zh-CN" dirty="0"/>
              <a:t>CPU</a:t>
            </a:r>
            <a:r>
              <a:rPr lang="zh-CN" altLang="zh-CN" dirty="0"/>
              <a:t>设计的复杂工程问题，提升复杂工程问题分析解决能力；</a:t>
            </a:r>
            <a:endParaRPr lang="en-US" altLang="zh-CN" dirty="0"/>
          </a:p>
          <a:p>
            <a:r>
              <a:rPr lang="zh-CN" altLang="zh-CN" dirty="0"/>
              <a:t>能处理指令流水线的各类冲突冒险，能利用</a:t>
            </a:r>
            <a:r>
              <a:rPr lang="en-US" altLang="zh-CN" dirty="0"/>
              <a:t>LOGSIM</a:t>
            </a:r>
            <a:r>
              <a:rPr lang="zh-CN" altLang="zh-CN" dirty="0"/>
              <a:t>或</a:t>
            </a:r>
            <a:r>
              <a:rPr lang="en-US" altLang="zh-CN" dirty="0"/>
              <a:t>FPGA</a:t>
            </a:r>
            <a:r>
              <a:rPr lang="zh-CN" altLang="zh-CN" dirty="0"/>
              <a:t>平台完成最终的设计与实现，最终设计完成的流水</a:t>
            </a:r>
            <a:r>
              <a:rPr lang="en-US" altLang="zh-CN" dirty="0"/>
              <a:t>CPU</a:t>
            </a:r>
            <a:r>
              <a:rPr lang="zh-CN" altLang="zh-CN" dirty="0"/>
              <a:t>能执行标准测试程序，在此基础上，可进一步增加中断异常处理机制，动态分支预测等扩展功能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部分同学可以团队合作在已设计的</a:t>
            </a:r>
            <a:r>
              <a:rPr lang="en-US" altLang="zh-CN" dirty="0"/>
              <a:t>CPU</a:t>
            </a:r>
            <a:r>
              <a:rPr lang="zh-CN" altLang="en-US" dirty="0"/>
              <a:t>上构建具有一定复杂性的交互演示系统。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42373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设计任务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b="1" dirty="0"/>
              <a:t>个人设计完成</a:t>
            </a:r>
            <a:r>
              <a:rPr lang="en-US" altLang="zh-CN" b="1" dirty="0"/>
              <a:t>5</a:t>
            </a:r>
            <a:r>
              <a:rPr lang="zh-CN" altLang="en-US" b="1" dirty="0"/>
              <a:t>段流水</a:t>
            </a:r>
            <a:r>
              <a:rPr lang="en-US" altLang="zh-CN" b="1" dirty="0"/>
              <a:t>CPU</a:t>
            </a:r>
            <a:endParaRPr lang="zh-CN" altLang="en-US" b="1" dirty="0"/>
          </a:p>
          <a:p>
            <a:pPr lvl="1"/>
            <a:r>
              <a:rPr lang="zh-CN" altLang="en-US" dirty="0"/>
              <a:t>支持</a:t>
            </a:r>
            <a:r>
              <a:rPr lang="en-US" altLang="zh-CN" dirty="0"/>
              <a:t>24+4</a:t>
            </a:r>
            <a:r>
              <a:rPr lang="zh-CN" altLang="en-US" dirty="0"/>
              <a:t>条教师指定的指令（每人一个</a:t>
            </a:r>
            <a:r>
              <a:rPr lang="en-US" altLang="zh-CN" dirty="0"/>
              <a:t>4</a:t>
            </a:r>
            <a:r>
              <a:rPr lang="zh-CN" altLang="en-US" dirty="0"/>
              <a:t>位代号</a:t>
            </a:r>
            <a:r>
              <a:rPr lang="en-US" altLang="zh-CN" dirty="0"/>
              <a:t>CCAB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支持</a:t>
            </a:r>
            <a:r>
              <a:rPr lang="en-US" altLang="zh-CN" dirty="0"/>
              <a:t>5</a:t>
            </a:r>
            <a:r>
              <a:rPr lang="zh-CN" altLang="en-US" dirty="0"/>
              <a:t>段流水机制，可处理数据冒险，结构冒险，分支冒险</a:t>
            </a:r>
          </a:p>
          <a:p>
            <a:pPr lvl="1"/>
            <a:r>
              <a:rPr lang="zh-CN" altLang="en-US" dirty="0"/>
              <a:t>扩展功能（中断机制，动态分支预测）</a:t>
            </a:r>
          </a:p>
          <a:p>
            <a:pPr lvl="1"/>
            <a:r>
              <a:rPr lang="zh-CN" altLang="en-US" dirty="0"/>
              <a:t>能正确运行标准测试程序</a:t>
            </a:r>
            <a:r>
              <a:rPr lang="en-US" altLang="zh-CN" dirty="0"/>
              <a:t>+CCAB</a:t>
            </a:r>
            <a:r>
              <a:rPr lang="zh-CN" altLang="en-US" dirty="0"/>
              <a:t>测试程序</a:t>
            </a:r>
          </a:p>
          <a:p>
            <a:pPr lvl="1"/>
            <a:r>
              <a:rPr lang="zh-CN" altLang="en-US" dirty="0"/>
              <a:t>具有自动统计功能</a:t>
            </a:r>
          </a:p>
          <a:p>
            <a:pPr lvl="2"/>
            <a:r>
              <a:rPr lang="zh-CN" altLang="en-US" dirty="0">
                <a:solidFill>
                  <a:srgbClr val="1387B7"/>
                </a:solidFill>
              </a:rPr>
              <a:t>运行周期数、插入气泡数，</a:t>
            </a:r>
            <a:r>
              <a:rPr lang="en-US" altLang="zh-CN" dirty="0">
                <a:solidFill>
                  <a:srgbClr val="1387B7"/>
                </a:solidFill>
              </a:rPr>
              <a:t>Load Use</a:t>
            </a:r>
            <a:r>
              <a:rPr lang="zh-CN" altLang="en-US" dirty="0">
                <a:solidFill>
                  <a:srgbClr val="1387B7"/>
                </a:solidFill>
              </a:rPr>
              <a:t>冲突次数、无条件跳转次数，</a:t>
            </a:r>
            <a:endParaRPr lang="en-US" altLang="zh-CN" dirty="0">
              <a:solidFill>
                <a:srgbClr val="1387B7"/>
              </a:solidFill>
            </a:endParaRPr>
          </a:p>
          <a:p>
            <a:pPr lvl="2"/>
            <a:r>
              <a:rPr lang="zh-CN" altLang="en-US" dirty="0">
                <a:solidFill>
                  <a:srgbClr val="1387B7"/>
                </a:solidFill>
              </a:rPr>
              <a:t>有条件成功跳转次数、分支预测成功，失败次数等（分支预测相关）</a:t>
            </a:r>
          </a:p>
          <a:p>
            <a:r>
              <a:rPr lang="zh-CN" altLang="en-US" b="1" dirty="0"/>
              <a:t>团队开发一个具有展示度演示系统</a:t>
            </a:r>
            <a:endParaRPr lang="en-US" altLang="zh-CN" b="1" dirty="0"/>
          </a:p>
          <a:p>
            <a:pPr lvl="1"/>
            <a:r>
              <a:rPr lang="zh-CN" altLang="en-US" b="1" dirty="0"/>
              <a:t>可通过输入输出设备交互的完整软硬件系统</a:t>
            </a:r>
            <a:endParaRPr lang="en-US" altLang="zh-CN" b="1" dirty="0"/>
          </a:p>
          <a:p>
            <a:pPr lvl="1"/>
            <a:r>
              <a:rPr lang="zh-CN" altLang="en-US" b="1" dirty="0"/>
              <a:t>具体参考</a:t>
            </a:r>
            <a:r>
              <a:rPr lang="en-US" altLang="zh-CN" b="1" dirty="0"/>
              <a:t>2021</a:t>
            </a:r>
            <a:r>
              <a:rPr lang="zh-CN" altLang="en-US" b="1" dirty="0"/>
              <a:t>硬件综合训练团队视频登记表、学习通视频资源</a:t>
            </a:r>
          </a:p>
          <a:p>
            <a:pPr lvl="1"/>
            <a:r>
              <a:rPr lang="en-US" altLang="zh-CN" b="1" dirty="0"/>
              <a:t>https://docs.qq.com/sheet/DYmhjc0dXUEJNSndF</a:t>
            </a:r>
            <a:endParaRPr lang="zh-CN" altLang="en-US" b="1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r="3344"/>
          <a:stretch/>
        </p:blipFill>
        <p:spPr>
          <a:xfrm>
            <a:off x="9287973" y="2875251"/>
            <a:ext cx="2625969" cy="35218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0376" y="1015034"/>
            <a:ext cx="2221837" cy="167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18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成绩评定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b="1" dirty="0"/>
              <a:t>设计过程和结果占 </a:t>
            </a:r>
            <a:r>
              <a:rPr lang="en-US" altLang="zh-CN" sz="2400" b="1" dirty="0"/>
              <a:t>70%</a:t>
            </a:r>
          </a:p>
          <a:p>
            <a:r>
              <a:rPr lang="zh-CN" altLang="en-US" sz="2400" b="1" dirty="0"/>
              <a:t>团队设计与合作占 </a:t>
            </a:r>
            <a:r>
              <a:rPr lang="en-US" altLang="zh-CN" sz="2400" b="1" dirty="0"/>
              <a:t>10%</a:t>
            </a:r>
            <a:r>
              <a:rPr lang="zh-CN" altLang="en-US" sz="2400" b="1" dirty="0"/>
              <a:t>（互评）</a:t>
            </a:r>
            <a:endParaRPr lang="en-US" altLang="zh-CN" sz="2400" b="1" dirty="0"/>
          </a:p>
          <a:p>
            <a:pPr lvl="1"/>
            <a:r>
              <a:rPr lang="zh-CN" altLang="en-US" sz="1800" dirty="0">
                <a:solidFill>
                  <a:srgbClr val="1387B7"/>
                </a:solidFill>
              </a:rPr>
              <a:t>团队任务教师额外奖励加分 </a:t>
            </a:r>
            <a:r>
              <a:rPr lang="en-US" altLang="zh-CN" sz="1800" dirty="0">
                <a:solidFill>
                  <a:srgbClr val="1387B7"/>
                </a:solidFill>
              </a:rPr>
              <a:t>0-2</a:t>
            </a:r>
            <a:r>
              <a:rPr lang="zh-CN" altLang="en-US" sz="1800" dirty="0">
                <a:solidFill>
                  <a:srgbClr val="1387B7"/>
                </a:solidFill>
              </a:rPr>
              <a:t>分</a:t>
            </a:r>
            <a:endParaRPr lang="en-US" altLang="zh-CN" sz="1800" dirty="0">
              <a:solidFill>
                <a:srgbClr val="1387B7"/>
              </a:solidFill>
            </a:endParaRPr>
          </a:p>
          <a:p>
            <a:r>
              <a:rPr lang="zh-CN" altLang="en-US" sz="2400" b="1" dirty="0"/>
              <a:t>课设报告占        </a:t>
            </a:r>
            <a:r>
              <a:rPr lang="en-US" altLang="zh-CN" sz="2400" b="1" dirty="0"/>
              <a:t>20%</a:t>
            </a:r>
            <a:endParaRPr lang="zh-CN" altLang="en-US" sz="2400" b="1" dirty="0"/>
          </a:p>
          <a:p>
            <a:r>
              <a:rPr lang="zh-CN" altLang="en-US" sz="2400" b="1" dirty="0"/>
              <a:t>抄袭或被抄袭  </a:t>
            </a:r>
            <a:r>
              <a:rPr lang="en-US" altLang="zh-CN" sz="2400" b="1" dirty="0"/>
              <a:t>0</a:t>
            </a:r>
            <a:r>
              <a:rPr lang="zh-CN" altLang="en-US" sz="2400" b="1" dirty="0"/>
              <a:t>分，报告查重</a:t>
            </a:r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3424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课程资源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课设讲解</a:t>
            </a:r>
            <a:r>
              <a:rPr lang="zh-CN" altLang="en-US" dirty="0"/>
              <a:t>：计算机硬件系统设计</a:t>
            </a:r>
            <a:r>
              <a:rPr lang="en-US" altLang="zh-CN" dirty="0"/>
              <a:t>MOOC </a:t>
            </a:r>
            <a:r>
              <a:rPr lang="zh-CN" altLang="en-US" dirty="0"/>
              <a:t>，</a:t>
            </a:r>
            <a:r>
              <a:rPr lang="en-US" altLang="zh-CN" dirty="0"/>
              <a:t>B</a:t>
            </a:r>
            <a:r>
              <a:rPr lang="zh-CN" altLang="en-US" dirty="0"/>
              <a:t>站视频备用</a:t>
            </a:r>
            <a:endParaRPr lang="en-US" altLang="zh-CN" dirty="0"/>
          </a:p>
          <a:p>
            <a:r>
              <a:rPr lang="zh-CN" altLang="en-US" b="1" dirty="0"/>
              <a:t>在线测试：</a:t>
            </a:r>
            <a:r>
              <a:rPr lang="zh-CN" altLang="en-US" dirty="0"/>
              <a:t>头哥课堂 </a:t>
            </a:r>
            <a:r>
              <a:rPr lang="zh-CN" altLang="en-US" sz="2000" dirty="0"/>
              <a:t>邀请码</a:t>
            </a:r>
            <a:r>
              <a:rPr lang="en-US" altLang="zh-CN" sz="2000" dirty="0"/>
              <a:t>NPRE9 </a:t>
            </a:r>
            <a:r>
              <a:rPr lang="en-US" altLang="zh-CN" dirty="0"/>
              <a:t>  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（春季学期老课堂）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b="1" dirty="0"/>
              <a:t>团队互评</a:t>
            </a:r>
            <a:r>
              <a:rPr lang="zh-CN" altLang="en-US" dirty="0"/>
              <a:t>：学习通课程 </a:t>
            </a:r>
            <a:r>
              <a:rPr lang="en-US" altLang="zh-CN" sz="2000" dirty="0"/>
              <a:t>w121554      </a:t>
            </a:r>
            <a:r>
              <a:rPr lang="en-US" altLang="zh-CN" dirty="0"/>
              <a:t>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</a:rPr>
              <a:t>（春季学期老课堂）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</a:rPr>
              <a:t> </a:t>
            </a:r>
            <a:endParaRPr lang="en-US" altLang="zh-CN" dirty="0"/>
          </a:p>
          <a:p>
            <a:r>
              <a:rPr lang="zh-CN" altLang="en-US" b="1" dirty="0"/>
              <a:t>分组要求：</a:t>
            </a:r>
            <a:r>
              <a:rPr lang="zh-CN" altLang="en-US" dirty="0"/>
              <a:t>    </a:t>
            </a:r>
            <a:endParaRPr lang="en-US" altLang="zh-CN" dirty="0"/>
          </a:p>
          <a:p>
            <a:pPr lvl="1"/>
            <a:r>
              <a:rPr lang="zh-CN" altLang="en-US" dirty="0"/>
              <a:t>分组主要用于完成团队任务</a:t>
            </a:r>
            <a:endParaRPr lang="en-US" altLang="zh-CN" dirty="0"/>
          </a:p>
          <a:p>
            <a:pPr lvl="1"/>
            <a:r>
              <a:rPr lang="zh-CN" altLang="en-US" dirty="0"/>
              <a:t>每组不超过</a:t>
            </a:r>
            <a:r>
              <a:rPr lang="en-US" altLang="zh-CN" dirty="0"/>
              <a:t>4</a:t>
            </a:r>
            <a:r>
              <a:rPr lang="zh-CN" altLang="en-US" dirty="0"/>
              <a:t>人，可跨班</a:t>
            </a:r>
            <a:endParaRPr lang="en-US" altLang="zh-CN" dirty="0"/>
          </a:p>
          <a:p>
            <a:pPr lvl="1"/>
            <a:r>
              <a:rPr lang="zh-CN" altLang="en-US" dirty="0"/>
              <a:t>选秀组队，宿舍组队</a:t>
            </a:r>
            <a:endParaRPr lang="en-US" altLang="zh-CN" dirty="0"/>
          </a:p>
          <a:p>
            <a:pPr lvl="1"/>
            <a:r>
              <a:rPr lang="zh-CN" altLang="en-US" dirty="0"/>
              <a:t>各小组必须有队名</a:t>
            </a:r>
            <a:endParaRPr lang="en-US" altLang="zh-CN" dirty="0"/>
          </a:p>
          <a:p>
            <a:pPr lvl="1"/>
            <a:r>
              <a:rPr lang="zh-CN" altLang="en-US" dirty="0"/>
              <a:t>团队任务在学习通上传演示视频用于互评     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u="sng" dirty="0">
              <a:solidFill>
                <a:srgbClr val="0070C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339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实验环境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LOGISIM</a:t>
            </a:r>
            <a:endParaRPr lang="zh-CN" altLang="en-US" b="1" dirty="0"/>
          </a:p>
          <a:p>
            <a:pPr lvl="1"/>
            <a:r>
              <a:rPr lang="en-US" altLang="zh-CN" dirty="0" err="1"/>
              <a:t>Logisim</a:t>
            </a:r>
            <a:r>
              <a:rPr lang="zh-CN" altLang="en-US" dirty="0"/>
              <a:t>进行方案论证</a:t>
            </a:r>
          </a:p>
          <a:p>
            <a:pPr lvl="1"/>
            <a:r>
              <a:rPr lang="zh-CN" altLang="en-US" dirty="0"/>
              <a:t>跑通流水线重定向机制</a:t>
            </a:r>
            <a:endParaRPr lang="en-US" altLang="zh-CN" dirty="0"/>
          </a:p>
          <a:p>
            <a:pPr lvl="1"/>
            <a:r>
              <a:rPr lang="zh-CN" altLang="en-US" dirty="0"/>
              <a:t>头哥平台提供大部分在线测试</a:t>
            </a:r>
          </a:p>
          <a:p>
            <a:r>
              <a:rPr lang="en-US" altLang="zh-CN" dirty="0"/>
              <a:t>FPGA</a:t>
            </a:r>
            <a:r>
              <a:rPr lang="zh-CN" altLang="en-US" dirty="0"/>
              <a:t>开发板（可选）</a:t>
            </a: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推荐选修过</a:t>
            </a:r>
            <a:r>
              <a:rPr lang="en-US" altLang="zh-CN" dirty="0">
                <a:solidFill>
                  <a:schemeClr val="tx1"/>
                </a:solidFill>
              </a:rPr>
              <a:t>Verilog</a:t>
            </a:r>
            <a:r>
              <a:rPr lang="zh-CN" altLang="en-US" dirty="0">
                <a:solidFill>
                  <a:schemeClr val="tx1"/>
                </a:solidFill>
              </a:rPr>
              <a:t>课程的同学选择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设计动态分支预测容易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设计特色演示系统容易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单周期上板、流水线上板</a:t>
            </a: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完成时序仿真后再开始领板子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7556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课程设计路径及评分标准</a:t>
            </a:r>
            <a:r>
              <a:rPr lang="en-US" altLang="zh-CN" dirty="0"/>
              <a:t>(</a:t>
            </a:r>
            <a:r>
              <a:rPr lang="zh-CN" altLang="en-US" dirty="0"/>
              <a:t>百分制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60400" y="1071092"/>
            <a:ext cx="10858499" cy="18299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Straight Connector 25"/>
          <p:cNvCxnSpPr/>
          <p:nvPr/>
        </p:nvCxnSpPr>
        <p:spPr>
          <a:xfrm>
            <a:off x="2322286" y="1495965"/>
            <a:ext cx="1829404" cy="0"/>
          </a:xfrm>
          <a:prstGeom prst="line">
            <a:avLst/>
          </a:prstGeom>
          <a:noFill/>
          <a:ln w="38100" cap="rnd" cmpd="sng" algn="ctr">
            <a:solidFill>
              <a:srgbClr val="00B050"/>
            </a:solidFill>
            <a:prstDash val="solid"/>
            <a:miter lim="800000"/>
            <a:headEnd type="oval"/>
            <a:tailEnd type="triangle"/>
          </a:ln>
          <a:effectLst/>
        </p:spPr>
      </p:cxnSp>
      <p:cxnSp>
        <p:nvCxnSpPr>
          <p:cNvPr id="6" name="Straight Connector 34"/>
          <p:cNvCxnSpPr/>
          <p:nvPr/>
        </p:nvCxnSpPr>
        <p:spPr>
          <a:xfrm>
            <a:off x="5188892" y="1503700"/>
            <a:ext cx="1748937" cy="0"/>
          </a:xfrm>
          <a:prstGeom prst="line">
            <a:avLst/>
          </a:prstGeom>
          <a:noFill/>
          <a:ln w="38100" cap="rnd" cmpd="sng" algn="ctr">
            <a:solidFill>
              <a:srgbClr val="00B050"/>
            </a:solidFill>
            <a:prstDash val="solid"/>
            <a:miter lim="800000"/>
            <a:headEnd type="oval"/>
            <a:tailEnd type="triangle"/>
          </a:ln>
          <a:effectLst/>
        </p:spPr>
      </p:cxnSp>
      <p:grpSp>
        <p:nvGrpSpPr>
          <p:cNvPr id="7" name="组合 6"/>
          <p:cNvGrpSpPr/>
          <p:nvPr/>
        </p:nvGrpSpPr>
        <p:grpSpPr>
          <a:xfrm>
            <a:off x="9514682" y="1170960"/>
            <a:ext cx="1834507" cy="1609969"/>
            <a:chOff x="6887595" y="1170959"/>
            <a:chExt cx="1834507" cy="1609969"/>
          </a:xfrm>
        </p:grpSpPr>
        <p:sp>
          <p:nvSpPr>
            <p:cNvPr id="8" name="文本框 7"/>
            <p:cNvSpPr txBox="1"/>
            <p:nvPr/>
          </p:nvSpPr>
          <p:spPr>
            <a:xfrm>
              <a:off x="6955897" y="1791197"/>
              <a:ext cx="17653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重定向流水线 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75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887595" y="2028414"/>
              <a:ext cx="1834507" cy="75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重定向机制设计，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控制器改造（自信心爆棚）</a:t>
              </a:r>
              <a:endParaRPr lang="en-US" altLang="zh-CN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zh-CN" sz="11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Logisim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1-2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天）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416682" y="1170959"/>
              <a:ext cx="592824" cy="592824"/>
              <a:chOff x="3356530" y="5456766"/>
              <a:chExt cx="592824" cy="592824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3356530" y="5456766"/>
                <a:ext cx="592824" cy="592824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Freeform 16"/>
              <p:cNvSpPr>
                <a:spLocks noEditPoints="1"/>
              </p:cNvSpPr>
              <p:nvPr/>
            </p:nvSpPr>
            <p:spPr bwMode="auto">
              <a:xfrm>
                <a:off x="3421014" y="5562001"/>
                <a:ext cx="413822" cy="337642"/>
              </a:xfrm>
              <a:custGeom>
                <a:avLst/>
                <a:gdLst>
                  <a:gd name="T0" fmla="*/ 22 w 67"/>
                  <a:gd name="T1" fmla="*/ 52 h 52"/>
                  <a:gd name="T2" fmla="*/ 30 w 67"/>
                  <a:gd name="T3" fmla="*/ 52 h 52"/>
                  <a:gd name="T4" fmla="*/ 32 w 67"/>
                  <a:gd name="T5" fmla="*/ 51 h 52"/>
                  <a:gd name="T6" fmla="*/ 32 w 67"/>
                  <a:gd name="T7" fmla="*/ 34 h 52"/>
                  <a:gd name="T8" fmla="*/ 27 w 67"/>
                  <a:gd name="T9" fmla="*/ 31 h 52"/>
                  <a:gd name="T10" fmla="*/ 20 w 67"/>
                  <a:gd name="T11" fmla="*/ 35 h 52"/>
                  <a:gd name="T12" fmla="*/ 20 w 67"/>
                  <a:gd name="T13" fmla="*/ 51 h 52"/>
                  <a:gd name="T14" fmla="*/ 22 w 67"/>
                  <a:gd name="T15" fmla="*/ 52 h 52"/>
                  <a:gd name="T16" fmla="*/ 0 w 67"/>
                  <a:gd name="T17" fmla="*/ 34 h 52"/>
                  <a:gd name="T18" fmla="*/ 25 w 67"/>
                  <a:gd name="T19" fmla="*/ 19 h 52"/>
                  <a:gd name="T20" fmla="*/ 27 w 67"/>
                  <a:gd name="T21" fmla="*/ 18 h 52"/>
                  <a:gd name="T22" fmla="*/ 28 w 67"/>
                  <a:gd name="T23" fmla="*/ 19 h 52"/>
                  <a:gd name="T24" fmla="*/ 36 w 67"/>
                  <a:gd name="T25" fmla="*/ 23 h 52"/>
                  <a:gd name="T26" fmla="*/ 56 w 67"/>
                  <a:gd name="T27" fmla="*/ 6 h 52"/>
                  <a:gd name="T28" fmla="*/ 53 w 67"/>
                  <a:gd name="T29" fmla="*/ 3 h 52"/>
                  <a:gd name="T30" fmla="*/ 60 w 67"/>
                  <a:gd name="T31" fmla="*/ 1 h 52"/>
                  <a:gd name="T32" fmla="*/ 67 w 67"/>
                  <a:gd name="T33" fmla="*/ 0 h 52"/>
                  <a:gd name="T34" fmla="*/ 65 w 67"/>
                  <a:gd name="T35" fmla="*/ 7 h 52"/>
                  <a:gd name="T36" fmla="*/ 63 w 67"/>
                  <a:gd name="T37" fmla="*/ 14 h 52"/>
                  <a:gd name="T38" fmla="*/ 60 w 67"/>
                  <a:gd name="T39" fmla="*/ 10 h 52"/>
                  <a:gd name="T40" fmla="*/ 38 w 67"/>
                  <a:gd name="T41" fmla="*/ 29 h 52"/>
                  <a:gd name="T42" fmla="*/ 36 w 67"/>
                  <a:gd name="T43" fmla="*/ 31 h 52"/>
                  <a:gd name="T44" fmla="*/ 35 w 67"/>
                  <a:gd name="T45" fmla="*/ 30 h 52"/>
                  <a:gd name="T46" fmla="*/ 27 w 67"/>
                  <a:gd name="T47" fmla="*/ 25 h 52"/>
                  <a:gd name="T48" fmla="*/ 3 w 67"/>
                  <a:gd name="T49" fmla="*/ 39 h 52"/>
                  <a:gd name="T50" fmla="*/ 0 w 67"/>
                  <a:gd name="T51" fmla="*/ 34 h 52"/>
                  <a:gd name="T52" fmla="*/ 6 w 67"/>
                  <a:gd name="T53" fmla="*/ 52 h 52"/>
                  <a:gd name="T54" fmla="*/ 14 w 67"/>
                  <a:gd name="T55" fmla="*/ 52 h 52"/>
                  <a:gd name="T56" fmla="*/ 16 w 67"/>
                  <a:gd name="T57" fmla="*/ 51 h 52"/>
                  <a:gd name="T58" fmla="*/ 16 w 67"/>
                  <a:gd name="T59" fmla="*/ 38 h 52"/>
                  <a:gd name="T60" fmla="*/ 4 w 67"/>
                  <a:gd name="T61" fmla="*/ 44 h 52"/>
                  <a:gd name="T62" fmla="*/ 4 w 67"/>
                  <a:gd name="T63" fmla="*/ 51 h 52"/>
                  <a:gd name="T64" fmla="*/ 6 w 67"/>
                  <a:gd name="T65" fmla="*/ 52 h 52"/>
                  <a:gd name="T66" fmla="*/ 38 w 67"/>
                  <a:gd name="T67" fmla="*/ 52 h 52"/>
                  <a:gd name="T68" fmla="*/ 46 w 67"/>
                  <a:gd name="T69" fmla="*/ 52 h 52"/>
                  <a:gd name="T70" fmla="*/ 48 w 67"/>
                  <a:gd name="T71" fmla="*/ 51 h 52"/>
                  <a:gd name="T72" fmla="*/ 48 w 67"/>
                  <a:gd name="T73" fmla="*/ 27 h 52"/>
                  <a:gd name="T74" fmla="*/ 48 w 67"/>
                  <a:gd name="T75" fmla="*/ 27 h 52"/>
                  <a:gd name="T76" fmla="*/ 37 w 67"/>
                  <a:gd name="T77" fmla="*/ 37 h 52"/>
                  <a:gd name="T78" fmla="*/ 37 w 67"/>
                  <a:gd name="T79" fmla="*/ 36 h 52"/>
                  <a:gd name="T80" fmla="*/ 37 w 67"/>
                  <a:gd name="T81" fmla="*/ 51 h 52"/>
                  <a:gd name="T82" fmla="*/ 38 w 67"/>
                  <a:gd name="T83" fmla="*/ 52 h 52"/>
                  <a:gd name="T84" fmla="*/ 55 w 67"/>
                  <a:gd name="T85" fmla="*/ 52 h 52"/>
                  <a:gd name="T86" fmla="*/ 62 w 67"/>
                  <a:gd name="T87" fmla="*/ 52 h 52"/>
                  <a:gd name="T88" fmla="*/ 64 w 67"/>
                  <a:gd name="T89" fmla="*/ 51 h 52"/>
                  <a:gd name="T90" fmla="*/ 64 w 67"/>
                  <a:gd name="T91" fmla="*/ 22 h 52"/>
                  <a:gd name="T92" fmla="*/ 60 w 67"/>
                  <a:gd name="T93" fmla="*/ 17 h 52"/>
                  <a:gd name="T94" fmla="*/ 53 w 67"/>
                  <a:gd name="T95" fmla="*/ 23 h 52"/>
                  <a:gd name="T96" fmla="*/ 53 w 67"/>
                  <a:gd name="T97" fmla="*/ 51 h 52"/>
                  <a:gd name="T98" fmla="*/ 55 w 67"/>
                  <a:gd name="T9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7" h="52">
                    <a:moveTo>
                      <a:pt x="22" y="52"/>
                    </a:moveTo>
                    <a:cubicBezTo>
                      <a:pt x="25" y="52"/>
                      <a:pt x="28" y="52"/>
                      <a:pt x="30" y="52"/>
                    </a:cubicBezTo>
                    <a:cubicBezTo>
                      <a:pt x="31" y="52"/>
                      <a:pt x="32" y="52"/>
                      <a:pt x="32" y="51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20" y="51"/>
                      <a:pt x="20" y="51"/>
                      <a:pt x="20" y="51"/>
                    </a:cubicBezTo>
                    <a:cubicBezTo>
                      <a:pt x="20" y="52"/>
                      <a:pt x="21" y="52"/>
                      <a:pt x="22" y="52"/>
                    </a:cubicBezTo>
                    <a:close/>
                    <a:moveTo>
                      <a:pt x="0" y="34"/>
                    </a:moveTo>
                    <a:cubicBezTo>
                      <a:pt x="25" y="19"/>
                      <a:pt x="25" y="19"/>
                      <a:pt x="25" y="19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56" y="6"/>
                      <a:pt x="56" y="6"/>
                      <a:pt x="56" y="6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0" y="10"/>
                      <a:pt x="60" y="10"/>
                      <a:pt x="60" y="10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0" y="34"/>
                      <a:pt x="0" y="34"/>
                      <a:pt x="0" y="34"/>
                    </a:cubicBezTo>
                    <a:close/>
                    <a:moveTo>
                      <a:pt x="6" y="52"/>
                    </a:moveTo>
                    <a:cubicBezTo>
                      <a:pt x="14" y="52"/>
                      <a:pt x="14" y="52"/>
                      <a:pt x="14" y="52"/>
                    </a:cubicBezTo>
                    <a:cubicBezTo>
                      <a:pt x="15" y="52"/>
                      <a:pt x="16" y="52"/>
                      <a:pt x="16" y="51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4" y="44"/>
                      <a:pt x="4" y="44"/>
                      <a:pt x="4" y="44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4" y="52"/>
                      <a:pt x="5" y="52"/>
                      <a:pt x="6" y="52"/>
                    </a:cubicBezTo>
                    <a:close/>
                    <a:moveTo>
                      <a:pt x="38" y="52"/>
                    </a:moveTo>
                    <a:cubicBezTo>
                      <a:pt x="41" y="52"/>
                      <a:pt x="44" y="52"/>
                      <a:pt x="46" y="52"/>
                    </a:cubicBezTo>
                    <a:cubicBezTo>
                      <a:pt x="47" y="52"/>
                      <a:pt x="48" y="52"/>
                      <a:pt x="48" y="51"/>
                    </a:cubicBezTo>
                    <a:cubicBezTo>
                      <a:pt x="48" y="43"/>
                      <a:pt x="48" y="35"/>
                      <a:pt x="48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7" y="51"/>
                      <a:pt x="37" y="51"/>
                      <a:pt x="37" y="51"/>
                    </a:cubicBezTo>
                    <a:cubicBezTo>
                      <a:pt x="37" y="52"/>
                      <a:pt x="37" y="52"/>
                      <a:pt x="38" y="52"/>
                    </a:cubicBezTo>
                    <a:close/>
                    <a:moveTo>
                      <a:pt x="55" y="52"/>
                    </a:moveTo>
                    <a:cubicBezTo>
                      <a:pt x="62" y="52"/>
                      <a:pt x="62" y="52"/>
                      <a:pt x="62" y="52"/>
                    </a:cubicBezTo>
                    <a:cubicBezTo>
                      <a:pt x="63" y="52"/>
                      <a:pt x="64" y="52"/>
                      <a:pt x="64" y="51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53" y="23"/>
                      <a:pt x="53" y="23"/>
                      <a:pt x="53" y="23"/>
                    </a:cubicBezTo>
                    <a:cubicBezTo>
                      <a:pt x="53" y="51"/>
                      <a:pt x="53" y="51"/>
                      <a:pt x="53" y="51"/>
                    </a:cubicBezTo>
                    <a:cubicBezTo>
                      <a:pt x="53" y="52"/>
                      <a:pt x="54" y="52"/>
                      <a:pt x="55" y="5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1000439" y="1177662"/>
            <a:ext cx="2204866" cy="1383206"/>
            <a:chOff x="652095" y="1177661"/>
            <a:chExt cx="2204866" cy="1383206"/>
          </a:xfrm>
        </p:grpSpPr>
        <p:sp>
          <p:nvSpPr>
            <p:cNvPr id="14" name="文本框 13"/>
            <p:cNvSpPr txBox="1"/>
            <p:nvPr/>
          </p:nvSpPr>
          <p:spPr>
            <a:xfrm>
              <a:off x="703515" y="1791197"/>
              <a:ext cx="19632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单周期  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24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条　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50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52095" y="2028414"/>
              <a:ext cx="2204866" cy="532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1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Educoder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平台辅助测试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LOGISIM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2-3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天）</a:t>
              </a: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1118991" y="1177661"/>
              <a:ext cx="592824" cy="592824"/>
              <a:chOff x="3038170" y="5859418"/>
              <a:chExt cx="592824" cy="592824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3038170" y="5859418"/>
                <a:ext cx="592824" cy="5928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CC00">
                      <a:tint val="66000"/>
                      <a:satMod val="160000"/>
                    </a:srgbClr>
                  </a:gs>
                  <a:gs pos="50000">
                    <a:srgbClr val="FFCC00">
                      <a:tint val="44500"/>
                      <a:satMod val="160000"/>
                    </a:srgbClr>
                  </a:gs>
                  <a:gs pos="100000">
                    <a:srgbClr val="FFCC00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8" name="Picture 131" descr="j0242087[1]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E5D36D"/>
                  </a:clrFrom>
                  <a:clrTo>
                    <a:srgbClr val="E5D36D">
                      <a:alpha val="0"/>
                    </a:srgbClr>
                  </a:clrTo>
                </a:clrChange>
                <a:biLevel thresh="50000"/>
                <a:grayscl/>
              </a:blip>
              <a:stretch>
                <a:fillRect/>
              </a:stretch>
            </p:blipFill>
            <p:spPr>
              <a:xfrm>
                <a:off x="3087425" y="5955787"/>
                <a:ext cx="543569" cy="400086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</p:grpSp>
      <p:cxnSp>
        <p:nvCxnSpPr>
          <p:cNvPr id="19" name="Straight Connector 34"/>
          <p:cNvCxnSpPr/>
          <p:nvPr/>
        </p:nvCxnSpPr>
        <p:spPr>
          <a:xfrm>
            <a:off x="8075899" y="1507721"/>
            <a:ext cx="1764787" cy="0"/>
          </a:xfrm>
          <a:prstGeom prst="line">
            <a:avLst/>
          </a:prstGeom>
          <a:noFill/>
          <a:ln w="38100" cap="rnd" cmpd="sng" algn="ctr">
            <a:solidFill>
              <a:srgbClr val="00B050"/>
            </a:solidFill>
            <a:prstDash val="solid"/>
            <a:miter lim="800000"/>
            <a:headEnd type="oval"/>
            <a:tailEnd type="triangle"/>
          </a:ln>
          <a:effectLst/>
        </p:spPr>
      </p:cxnSp>
      <p:sp>
        <p:nvSpPr>
          <p:cNvPr id="20" name="矩形 19"/>
          <p:cNvSpPr/>
          <p:nvPr/>
        </p:nvSpPr>
        <p:spPr>
          <a:xfrm>
            <a:off x="660400" y="3035404"/>
            <a:ext cx="8537834" cy="3506256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6284688" y="4861914"/>
            <a:ext cx="2227638" cy="1594855"/>
            <a:chOff x="6898175" y="3124208"/>
            <a:chExt cx="2227638" cy="1594855"/>
          </a:xfrm>
        </p:grpSpPr>
        <p:sp>
          <p:nvSpPr>
            <p:cNvPr id="22" name="文本框 21"/>
            <p:cNvSpPr txBox="1"/>
            <p:nvPr/>
          </p:nvSpPr>
          <p:spPr>
            <a:xfrm>
              <a:off x="6921652" y="3751586"/>
              <a:ext cx="22041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流水线上开发板 </a:t>
              </a:r>
              <a:r>
                <a:rPr lang="en-US" altLang="zh-CN" sz="1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+5/10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898175" y="3966549"/>
              <a:ext cx="2204867" cy="75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重定向流水线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FPGA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抓狂，抓狂，抓狂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2-3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天）</a:t>
              </a: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7407784" y="3124208"/>
              <a:ext cx="592824" cy="592824"/>
              <a:chOff x="6349842" y="5742591"/>
              <a:chExt cx="708715" cy="708715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6349842" y="5742591"/>
                <a:ext cx="708715" cy="708715"/>
              </a:xfrm>
              <a:prstGeom prst="ellipse">
                <a:avLst/>
              </a:prstGeom>
              <a:gradFill flip="none" rotWithShape="1">
                <a:gsLst>
                  <a:gs pos="0">
                    <a:srgbClr val="CC9900">
                      <a:tint val="66000"/>
                      <a:satMod val="160000"/>
                    </a:srgbClr>
                  </a:gs>
                  <a:gs pos="50000">
                    <a:srgbClr val="CC9900">
                      <a:tint val="44500"/>
                      <a:satMod val="160000"/>
                    </a:srgbClr>
                  </a:gs>
                  <a:gs pos="100000">
                    <a:srgbClr val="CC9900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6" name="图片 25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46772" y="5839521"/>
                <a:ext cx="514854" cy="514854"/>
              </a:xfrm>
              <a:prstGeom prst="rect">
                <a:avLst/>
              </a:prstGeom>
            </p:spPr>
          </p:pic>
        </p:grpSp>
      </p:grpSp>
      <p:grpSp>
        <p:nvGrpSpPr>
          <p:cNvPr id="27" name="组合 26"/>
          <p:cNvGrpSpPr/>
          <p:nvPr/>
        </p:nvGrpSpPr>
        <p:grpSpPr>
          <a:xfrm>
            <a:off x="3690846" y="3103717"/>
            <a:ext cx="1965077" cy="1613505"/>
            <a:chOff x="2616785" y="3103716"/>
            <a:chExt cx="1965077" cy="1613505"/>
          </a:xfrm>
        </p:grpSpPr>
        <p:sp>
          <p:nvSpPr>
            <p:cNvPr id="28" name="文本框 27"/>
            <p:cNvSpPr txBox="1"/>
            <p:nvPr/>
          </p:nvSpPr>
          <p:spPr>
            <a:xfrm>
              <a:off x="2627689" y="3717032"/>
              <a:ext cx="19541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多级嵌套中断 </a:t>
              </a:r>
              <a:r>
                <a:rPr lang="en-US" altLang="zh-CN" sz="1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+5/10</a:t>
              </a:r>
              <a:endPara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616785" y="3964707"/>
              <a:ext cx="1753798" cy="75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单周期多级嵌套中断机制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软硬协同，配合精密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zh-CN" sz="11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Logisim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/FPGA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+1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天）</a:t>
              </a: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3187088" y="3103716"/>
              <a:ext cx="592824" cy="592824"/>
              <a:chOff x="3479081" y="5748666"/>
              <a:chExt cx="592824" cy="592824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3479081" y="5748666"/>
                <a:ext cx="592824" cy="592824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2" name="图片 3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7597" y="5811255"/>
                <a:ext cx="455439" cy="455439"/>
              </a:xfrm>
              <a:prstGeom prst="rect">
                <a:avLst/>
              </a:prstGeom>
            </p:spPr>
          </p:pic>
        </p:grpSp>
      </p:grpSp>
      <p:grpSp>
        <p:nvGrpSpPr>
          <p:cNvPr id="33" name="组合 32"/>
          <p:cNvGrpSpPr/>
          <p:nvPr/>
        </p:nvGrpSpPr>
        <p:grpSpPr>
          <a:xfrm>
            <a:off x="3834011" y="1170960"/>
            <a:ext cx="2075180" cy="1609969"/>
            <a:chOff x="2745436" y="1170959"/>
            <a:chExt cx="2075180" cy="1609969"/>
          </a:xfrm>
        </p:grpSpPr>
        <p:sp>
          <p:nvSpPr>
            <p:cNvPr id="34" name="文本框 33"/>
            <p:cNvSpPr txBox="1"/>
            <p:nvPr/>
          </p:nvSpPr>
          <p:spPr>
            <a:xfrm>
              <a:off x="2828868" y="1791197"/>
              <a:ext cx="15271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理想流水线 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55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745436" y="2028414"/>
              <a:ext cx="2075180" cy="75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设计流水段间接口部件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只能跑有限几条指令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zh-CN" sz="11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Logisim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0.5-1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天）</a:t>
              </a:r>
              <a:endPara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3193728" y="1170959"/>
              <a:ext cx="592824" cy="592824"/>
              <a:chOff x="4010582" y="5171850"/>
              <a:chExt cx="592824" cy="592824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4010582" y="5171850"/>
                <a:ext cx="592824" cy="5928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CC00">
                      <a:tint val="66000"/>
                      <a:satMod val="160000"/>
                    </a:srgbClr>
                  </a:gs>
                  <a:gs pos="50000">
                    <a:srgbClr val="FFCC00">
                      <a:tint val="44500"/>
                      <a:satMod val="160000"/>
                    </a:srgbClr>
                  </a:gs>
                  <a:gs pos="100000">
                    <a:srgbClr val="FFCC00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8" name="图片 3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1481" y="5300282"/>
                <a:ext cx="335960" cy="335960"/>
              </a:xfrm>
              <a:prstGeom prst="rect">
                <a:avLst/>
              </a:prstGeom>
            </p:spPr>
          </p:pic>
        </p:grpSp>
      </p:grpSp>
      <p:grpSp>
        <p:nvGrpSpPr>
          <p:cNvPr id="39" name="组合 38"/>
          <p:cNvGrpSpPr/>
          <p:nvPr/>
        </p:nvGrpSpPr>
        <p:grpSpPr>
          <a:xfrm>
            <a:off x="6527483" y="1164180"/>
            <a:ext cx="2056565" cy="1616748"/>
            <a:chOff x="4684168" y="1164180"/>
            <a:chExt cx="2056565" cy="1616748"/>
          </a:xfrm>
        </p:grpSpPr>
        <p:sp>
          <p:nvSpPr>
            <p:cNvPr id="40" name="文本框 39"/>
            <p:cNvSpPr txBox="1"/>
            <p:nvPr/>
          </p:nvSpPr>
          <p:spPr>
            <a:xfrm>
              <a:off x="4899332" y="1791197"/>
              <a:ext cx="15987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气泡流水线 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65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4684168" y="2028414"/>
              <a:ext cx="2056565" cy="75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数据冲突检测，处理分支冲突</a:t>
              </a: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插入气泡解决数据冲突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zh-CN" sz="11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Logisim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1-2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天）</a:t>
              </a:r>
              <a:endPara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7518" y="1164180"/>
              <a:ext cx="600414" cy="600414"/>
            </a:xfrm>
            <a:prstGeom prst="rect">
              <a:avLst/>
            </a:prstGeom>
          </p:spPr>
        </p:pic>
      </p:grpSp>
      <p:grpSp>
        <p:nvGrpSpPr>
          <p:cNvPr id="43" name="组合 42"/>
          <p:cNvGrpSpPr/>
          <p:nvPr/>
        </p:nvGrpSpPr>
        <p:grpSpPr>
          <a:xfrm>
            <a:off x="6139116" y="3103717"/>
            <a:ext cx="2120491" cy="1613505"/>
            <a:chOff x="4615115" y="3103716"/>
            <a:chExt cx="2120491" cy="1613505"/>
          </a:xfrm>
        </p:grpSpPr>
        <p:sp>
          <p:nvSpPr>
            <p:cNvPr id="44" name="文本框 43"/>
            <p:cNvSpPr txBox="1"/>
            <p:nvPr/>
          </p:nvSpPr>
          <p:spPr>
            <a:xfrm>
              <a:off x="4777073" y="3717032"/>
              <a:ext cx="19585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流水线中断  </a:t>
              </a:r>
              <a:r>
                <a:rPr lang="en-US" altLang="zh-CN" sz="1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+5</a:t>
              </a: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4615115" y="3964707"/>
              <a:ext cx="1882987" cy="75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流水线中断机制实现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单级嵌套方案均可 </a:t>
              </a:r>
            </a:p>
            <a:p>
              <a:pPr algn="just">
                <a:lnSpc>
                  <a:spcPct val="130000"/>
                </a:lnSpc>
              </a:pPr>
              <a:r>
                <a:rPr lang="en-US" altLang="zh-CN" sz="11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Logisim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/FPGA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+1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天）</a:t>
              </a:r>
              <a:endParaRPr lang="en-US" altLang="zh-CN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3103716"/>
              <a:ext cx="625852" cy="625852"/>
            </a:xfrm>
            <a:prstGeom prst="rect">
              <a:avLst/>
            </a:prstGeom>
          </p:spPr>
        </p:pic>
      </p:grpSp>
      <p:grpSp>
        <p:nvGrpSpPr>
          <p:cNvPr id="47" name="组合 46"/>
          <p:cNvGrpSpPr/>
          <p:nvPr/>
        </p:nvGrpSpPr>
        <p:grpSpPr>
          <a:xfrm>
            <a:off x="973081" y="3103717"/>
            <a:ext cx="1871681" cy="1613505"/>
            <a:chOff x="639252" y="3103716"/>
            <a:chExt cx="1871681" cy="1613505"/>
          </a:xfrm>
        </p:grpSpPr>
        <p:sp>
          <p:nvSpPr>
            <p:cNvPr id="48" name="文本框 47"/>
            <p:cNvSpPr txBox="1"/>
            <p:nvPr/>
          </p:nvSpPr>
          <p:spPr>
            <a:xfrm>
              <a:off x="639253" y="3717032"/>
              <a:ext cx="17545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单级中断支持  </a:t>
              </a:r>
              <a:r>
                <a:rPr lang="en-US" altLang="zh-CN" sz="1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+5</a:t>
              </a: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639252" y="3964707"/>
              <a:ext cx="1871681" cy="75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设计单周期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中断硬件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设计中断演示程序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zh-CN" sz="11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Logisim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/FPGA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1-2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天）</a:t>
              </a: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1115616" y="3103716"/>
              <a:ext cx="592824" cy="592824"/>
              <a:chOff x="1731833" y="3134513"/>
              <a:chExt cx="592824" cy="592824"/>
            </a:xfrm>
            <a:solidFill>
              <a:srgbClr val="CCECFF"/>
            </a:solidFill>
          </p:grpSpPr>
          <p:sp>
            <p:nvSpPr>
              <p:cNvPr id="51" name="椭圆 50"/>
              <p:cNvSpPr/>
              <p:nvPr/>
            </p:nvSpPr>
            <p:spPr>
              <a:xfrm>
                <a:off x="1731833" y="3134513"/>
                <a:ext cx="592824" cy="592824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2" name="图片 51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71652" y="3243928"/>
                <a:ext cx="371174" cy="371174"/>
              </a:xfrm>
              <a:prstGeom prst="rect">
                <a:avLst/>
              </a:prstGeom>
              <a:grpFill/>
            </p:spPr>
          </p:pic>
        </p:grpSp>
      </p:grpSp>
      <p:grpSp>
        <p:nvGrpSpPr>
          <p:cNvPr id="53" name="组合 52"/>
          <p:cNvGrpSpPr/>
          <p:nvPr/>
        </p:nvGrpSpPr>
        <p:grpSpPr>
          <a:xfrm>
            <a:off x="866074" y="4891752"/>
            <a:ext cx="2209711" cy="1577172"/>
            <a:chOff x="603741" y="4987515"/>
            <a:chExt cx="2209711" cy="1577172"/>
          </a:xfrm>
        </p:grpSpPr>
        <p:sp>
          <p:nvSpPr>
            <p:cNvPr id="54" name="文本框 53"/>
            <p:cNvSpPr txBox="1"/>
            <p:nvPr/>
          </p:nvSpPr>
          <p:spPr>
            <a:xfrm>
              <a:off x="626512" y="5590249"/>
              <a:ext cx="2186940" cy="319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扩展：分支预测 </a:t>
              </a:r>
              <a:r>
                <a:rPr lang="en-US" altLang="zh-CN" sz="1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+10</a:t>
              </a:r>
              <a:endParaRPr 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603741" y="5812173"/>
              <a:ext cx="2187688" cy="75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动态分支预测机制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相联存储器设计，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LRU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Logisim2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  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FPGA 1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天）</a:t>
              </a:r>
              <a:endParaRPr lang="en-US" altLang="zh-CN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242179" y="4987515"/>
              <a:ext cx="592824" cy="592824"/>
              <a:chOff x="3198152" y="5082286"/>
              <a:chExt cx="592824" cy="592824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3198152" y="5082286"/>
                <a:ext cx="592824" cy="592824"/>
              </a:xfrm>
              <a:prstGeom prst="ellipse">
                <a:avLst/>
              </a:prstGeom>
              <a:solidFill>
                <a:srgbClr val="CCE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8" name="图片 57"/>
              <p:cNvPicPr>
                <a:picLocks noChangeAspect="1"/>
              </p:cNvPicPr>
              <p:nvPr/>
            </p:nvPicPr>
            <p:blipFill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3860" y="5117994"/>
                <a:ext cx="521408" cy="521408"/>
              </a:xfrm>
              <a:prstGeom prst="rect">
                <a:avLst/>
              </a:prstGeom>
            </p:spPr>
          </p:pic>
        </p:grpSp>
      </p:grpSp>
      <p:grpSp>
        <p:nvGrpSpPr>
          <p:cNvPr id="59" name="组合 58"/>
          <p:cNvGrpSpPr/>
          <p:nvPr/>
        </p:nvGrpSpPr>
        <p:grpSpPr>
          <a:xfrm>
            <a:off x="9279314" y="4268914"/>
            <a:ext cx="2202052" cy="2356519"/>
            <a:chOff x="6926256" y="5076047"/>
            <a:chExt cx="1523642" cy="1562710"/>
          </a:xfrm>
        </p:grpSpPr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6256" y="5076047"/>
              <a:ext cx="1523642" cy="1562710"/>
            </a:xfrm>
            <a:prstGeom prst="rect">
              <a:avLst/>
            </a:prstGeom>
          </p:spPr>
        </p:pic>
        <p:sp>
          <p:nvSpPr>
            <p:cNvPr id="61" name="文本框 60"/>
            <p:cNvSpPr txBox="1"/>
            <p:nvPr/>
          </p:nvSpPr>
          <p:spPr>
            <a:xfrm>
              <a:off x="7299346" y="6285846"/>
              <a:ext cx="915600" cy="249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顺利通关</a:t>
              </a:r>
              <a:endParaRPr lang="zh-CN" altLang="en-US" sz="1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2" name="矩形 61"/>
          <p:cNvSpPr/>
          <p:nvPr/>
        </p:nvSpPr>
        <p:spPr>
          <a:xfrm>
            <a:off x="9771364" y="3943454"/>
            <a:ext cx="1616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封顶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105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0.70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8048150" y="4422921"/>
            <a:ext cx="1323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扩展模块任意组合</a:t>
            </a:r>
            <a:endParaRPr lang="zh-CN" altLang="en-US" sz="11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3666728" y="4907029"/>
            <a:ext cx="2204867" cy="1498518"/>
            <a:chOff x="6898175" y="3124208"/>
            <a:chExt cx="2204867" cy="1498518"/>
          </a:xfrm>
        </p:grpSpPr>
        <p:sp>
          <p:nvSpPr>
            <p:cNvPr id="74" name="文本框 73"/>
            <p:cNvSpPr txBox="1"/>
            <p:nvPr/>
          </p:nvSpPr>
          <p:spPr>
            <a:xfrm>
              <a:off x="6921652" y="3751586"/>
              <a:ext cx="19216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单周期上开发板 </a:t>
              </a:r>
              <a:r>
                <a:rPr lang="en-US" altLang="zh-CN" sz="1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+5</a:t>
              </a: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6898175" y="4111689"/>
              <a:ext cx="2204867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后利用工具自动实现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参考相关文档（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6" name="组合 75"/>
            <p:cNvGrpSpPr/>
            <p:nvPr/>
          </p:nvGrpSpPr>
          <p:grpSpPr>
            <a:xfrm>
              <a:off x="7407784" y="3124208"/>
              <a:ext cx="592824" cy="592824"/>
              <a:chOff x="6349842" y="5742591"/>
              <a:chExt cx="708715" cy="708715"/>
            </a:xfrm>
          </p:grpSpPr>
          <p:sp>
            <p:nvSpPr>
              <p:cNvPr id="77" name="椭圆 76"/>
              <p:cNvSpPr/>
              <p:nvPr/>
            </p:nvSpPr>
            <p:spPr>
              <a:xfrm>
                <a:off x="6349842" y="5742591"/>
                <a:ext cx="708715" cy="708715"/>
              </a:xfrm>
              <a:prstGeom prst="ellipse">
                <a:avLst/>
              </a:prstGeom>
              <a:gradFill flip="none" rotWithShape="1">
                <a:gsLst>
                  <a:gs pos="0">
                    <a:srgbClr val="CC9900">
                      <a:tint val="66000"/>
                      <a:satMod val="160000"/>
                    </a:srgbClr>
                  </a:gs>
                  <a:gs pos="50000">
                    <a:srgbClr val="CC9900">
                      <a:tint val="44500"/>
                      <a:satMod val="160000"/>
                    </a:srgbClr>
                  </a:gs>
                  <a:gs pos="100000">
                    <a:srgbClr val="CC9900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8" name="图片 77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46772" y="5839521"/>
                <a:ext cx="514854" cy="51485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69627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我们的口号</a:t>
            </a: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black">
          <a:xfrm>
            <a:off x="1999908" y="4311365"/>
            <a:ext cx="7568565" cy="1296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indent="5334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4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虐我千百遍，搞定流水线</a:t>
            </a: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black">
          <a:xfrm>
            <a:off x="2023155" y="1268761"/>
            <a:ext cx="7568565" cy="1296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indent="5334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4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奋战一两周，造块ＣＰＵ</a:t>
            </a: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black">
          <a:xfrm>
            <a:off x="2023154" y="2790063"/>
            <a:ext cx="7568565" cy="1296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indent="5334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2" charset="-122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4400" b="1" dirty="0">
                <a:solidFill>
                  <a:schemeClr val="bg1">
                    <a:lumMod val="8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调试两三晚，玩转开发板</a:t>
            </a:r>
          </a:p>
        </p:txBody>
      </p:sp>
    </p:spTree>
    <p:extLst>
      <p:ext uri="{BB962C8B-B14F-4D97-AF65-F5344CB8AC3E}">
        <p14:creationId xmlns:p14="http://schemas.microsoft.com/office/powerpoint/2010/main" val="10568368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自定义 1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6BE"/>
      </a:accent1>
      <a:accent2>
        <a:srgbClr val="ABA7A7"/>
      </a:accent2>
      <a:accent3>
        <a:srgbClr val="0066BE"/>
      </a:accent3>
      <a:accent4>
        <a:srgbClr val="ABA7A7"/>
      </a:accent4>
      <a:accent5>
        <a:srgbClr val="0237D8"/>
      </a:accent5>
      <a:accent6>
        <a:srgbClr val="ABA7A7"/>
      </a:accent6>
      <a:hlink>
        <a:srgbClr val="0066BE"/>
      </a:hlink>
      <a:folHlink>
        <a:srgbClr val="ABA7A7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57150">
          <a:solidFill>
            <a:srgbClr val="FF6600"/>
          </a:solidFill>
          <a:round/>
          <a:tailEnd type="triangle" w="med" len="med"/>
        </a:ln>
      </a:spPr>
      <a:bodyPr vert="horz" wrap="square" lIns="91440" tIns="45720" rIns="91440" bIns="45720" numCol="1" anchor="t" anchorCtr="0" compatLnSpc="1"/>
      <a:lstStyle>
        <a:defPPr>
          <a:defRPr sz="4000">
            <a:solidFill>
              <a:schemeClr val="bg2">
                <a:lumMod val="75000"/>
              </a:schemeClr>
            </a:solidFill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4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10274</TotalTime>
  <Words>1331</Words>
  <Application>Microsoft Office PowerPoint</Application>
  <PresentationFormat>宽屏</PresentationFormat>
  <Paragraphs>168</Paragraphs>
  <Slides>15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15</vt:i4>
      </vt:variant>
    </vt:vector>
  </HeadingPairs>
  <TitlesOfParts>
    <vt:vector size="32" baseType="lpstr">
      <vt:lpstr>义启小楷书</vt:lpstr>
      <vt:lpstr>Segoe UI</vt:lpstr>
      <vt:lpstr>华文中宋</vt:lpstr>
      <vt:lpstr>黑体</vt:lpstr>
      <vt:lpstr>等线</vt:lpstr>
      <vt:lpstr>Wingdings</vt:lpstr>
      <vt:lpstr>Arial</vt:lpstr>
      <vt:lpstr>Algerian</vt:lpstr>
      <vt:lpstr>微软雅黑</vt:lpstr>
      <vt:lpstr>MS UI Gothic</vt:lpstr>
      <vt:lpstr>Office 主题​​</vt:lpstr>
      <vt:lpstr>1_nordridesign</vt:lpstr>
      <vt:lpstr>2_nordridesign</vt:lpstr>
      <vt:lpstr>自定义设计方案</vt:lpstr>
      <vt:lpstr>Office 主题</vt:lpstr>
      <vt:lpstr>3_nordridesign</vt:lpstr>
      <vt:lpstr>4_nordridesign</vt:lpstr>
      <vt:lpstr>PowerPoint 演示文稿</vt:lpstr>
      <vt:lpstr>教师团队</vt:lpstr>
      <vt:lpstr>教学目标</vt:lpstr>
      <vt:lpstr>设计任务</vt:lpstr>
      <vt:lpstr>成绩评定</vt:lpstr>
      <vt:lpstr>课程资源</vt:lpstr>
      <vt:lpstr>实验环境</vt:lpstr>
      <vt:lpstr>课程设计路径及评分标准(百分制)</vt:lpstr>
      <vt:lpstr>我们的口号</vt:lpstr>
      <vt:lpstr>线下检查要求</vt:lpstr>
      <vt:lpstr>线下检查要求</vt:lpstr>
      <vt:lpstr>头哥调试技巧</vt:lpstr>
      <vt:lpstr>注意事项</vt:lpstr>
      <vt:lpstr>进度安排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tanzhihu</dc:creator>
  <cp:lastModifiedBy>HustCS</cp:lastModifiedBy>
  <cp:revision>1904</cp:revision>
  <cp:lastPrinted>2019-09-24T12:30:12Z</cp:lastPrinted>
  <dcterms:created xsi:type="dcterms:W3CDTF">2018-05-09T10:41:00Z</dcterms:created>
  <dcterms:modified xsi:type="dcterms:W3CDTF">2022-07-12T07:32:28Z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